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4" r:id="rId1"/>
  </p:sldMasterIdLst>
  <p:notesMasterIdLst>
    <p:notesMasterId r:id="rId69"/>
  </p:notesMasterIdLst>
  <p:sldIdLst>
    <p:sldId id="404" r:id="rId2"/>
    <p:sldId id="364" r:id="rId3"/>
    <p:sldId id="363" r:id="rId4"/>
    <p:sldId id="295" r:id="rId5"/>
    <p:sldId id="407" r:id="rId6"/>
    <p:sldId id="408" r:id="rId7"/>
    <p:sldId id="416" r:id="rId8"/>
    <p:sldId id="409" r:id="rId9"/>
    <p:sldId id="410" r:id="rId10"/>
    <p:sldId id="411" r:id="rId11"/>
    <p:sldId id="417" r:id="rId12"/>
    <p:sldId id="412" r:id="rId13"/>
    <p:sldId id="413" r:id="rId14"/>
    <p:sldId id="414" r:id="rId15"/>
    <p:sldId id="415" r:id="rId16"/>
    <p:sldId id="406" r:id="rId17"/>
    <p:sldId id="356" r:id="rId18"/>
    <p:sldId id="355" r:id="rId19"/>
    <p:sldId id="358" r:id="rId20"/>
    <p:sldId id="298" r:id="rId21"/>
    <p:sldId id="341" r:id="rId22"/>
    <p:sldId id="371" r:id="rId23"/>
    <p:sldId id="343" r:id="rId24"/>
    <p:sldId id="380" r:id="rId25"/>
    <p:sldId id="375" r:id="rId26"/>
    <p:sldId id="376" r:id="rId27"/>
    <p:sldId id="377" r:id="rId28"/>
    <p:sldId id="379" r:id="rId29"/>
    <p:sldId id="365" r:id="rId30"/>
    <p:sldId id="359" r:id="rId31"/>
    <p:sldId id="362" r:id="rId32"/>
    <p:sldId id="367" r:id="rId33"/>
    <p:sldId id="381" r:id="rId34"/>
    <p:sldId id="372" r:id="rId35"/>
    <p:sldId id="397" r:id="rId36"/>
    <p:sldId id="314" r:id="rId37"/>
    <p:sldId id="398" r:id="rId38"/>
    <p:sldId id="399" r:id="rId39"/>
    <p:sldId id="396" r:id="rId40"/>
    <p:sldId id="400" r:id="rId41"/>
    <p:sldId id="373" r:id="rId42"/>
    <p:sldId id="382" r:id="rId43"/>
    <p:sldId id="392" r:id="rId44"/>
    <p:sldId id="320" r:id="rId45"/>
    <p:sldId id="393" r:id="rId46"/>
    <p:sldId id="394" r:id="rId47"/>
    <p:sldId id="395" r:id="rId48"/>
    <p:sldId id="374" r:id="rId49"/>
    <p:sldId id="383" r:id="rId50"/>
    <p:sldId id="369" r:id="rId51"/>
    <p:sldId id="324" r:id="rId52"/>
    <p:sldId id="384" r:id="rId53"/>
    <p:sldId id="386" r:id="rId54"/>
    <p:sldId id="385" r:id="rId55"/>
    <p:sldId id="387" r:id="rId56"/>
    <p:sldId id="401" r:id="rId57"/>
    <p:sldId id="402" r:id="rId58"/>
    <p:sldId id="388" r:id="rId59"/>
    <p:sldId id="389" r:id="rId60"/>
    <p:sldId id="390" r:id="rId61"/>
    <p:sldId id="347" r:id="rId62"/>
    <p:sldId id="353" r:id="rId63"/>
    <p:sldId id="354" r:id="rId64"/>
    <p:sldId id="391" r:id="rId65"/>
    <p:sldId id="293" r:id="rId66"/>
    <p:sldId id="292" r:id="rId67"/>
    <p:sldId id="285" r:id="rId6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B592"/>
    <a:srgbClr val="000000"/>
    <a:srgbClr val="0069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700" autoAdjust="0"/>
    <p:restoredTop sz="86400" autoAdjust="0"/>
  </p:normalViewPr>
  <p:slideViewPr>
    <p:cSldViewPr>
      <p:cViewPr varScale="1">
        <p:scale>
          <a:sx n="76" d="100"/>
          <a:sy n="76" d="100"/>
        </p:scale>
        <p:origin x="-1483" y="-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2974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5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5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2AC5B3-07B8-4934-8277-E59049CACC37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A4F48CD9-EAC4-448C-B75D-E5987018B7AA}">
      <dgm:prSet phldrT="[Text]"/>
      <dgm:spPr/>
      <dgm:t>
        <a:bodyPr/>
        <a:lstStyle/>
        <a:p>
          <a:r>
            <a:rPr lang="en-CA" dirty="0" smtClean="0"/>
            <a:t>Class Definitions</a:t>
          </a:r>
          <a:endParaRPr lang="en-CA" dirty="0"/>
        </a:p>
      </dgm:t>
    </dgm:pt>
    <dgm:pt modelId="{F5AB6E36-CC41-4149-93EB-CA59FCE31A85}" type="parTrans" cxnId="{7F602497-F5E2-49F3-B17B-ABA139B2DF0E}">
      <dgm:prSet/>
      <dgm:spPr/>
      <dgm:t>
        <a:bodyPr/>
        <a:lstStyle/>
        <a:p>
          <a:endParaRPr lang="en-CA"/>
        </a:p>
      </dgm:t>
    </dgm:pt>
    <dgm:pt modelId="{959C4361-123F-472E-A070-4D688C6D06D8}" type="sibTrans" cxnId="{7F602497-F5E2-49F3-B17B-ABA139B2DF0E}">
      <dgm:prSet/>
      <dgm:spPr/>
      <dgm:t>
        <a:bodyPr/>
        <a:lstStyle/>
        <a:p>
          <a:endParaRPr lang="en-CA"/>
        </a:p>
      </dgm:t>
    </dgm:pt>
    <dgm:pt modelId="{7CBF70AA-B9F8-4313-9DB3-358DC2EB4280}">
      <dgm:prSet phldrT="[Text]"/>
      <dgm:spPr/>
      <dgm:t>
        <a:bodyPr/>
        <a:lstStyle/>
        <a:p>
          <a:r>
            <a:rPr lang="en-CA" dirty="0" smtClean="0"/>
            <a:t>Mapping Metadata</a:t>
          </a:r>
          <a:endParaRPr lang="en-CA" dirty="0"/>
        </a:p>
      </dgm:t>
    </dgm:pt>
    <dgm:pt modelId="{0D7F6005-F88E-4AA7-89B2-F8D24F93F8A7}" type="parTrans" cxnId="{9A917B6B-0EBB-4265-A61B-82B3C79CE9F1}">
      <dgm:prSet/>
      <dgm:spPr/>
      <dgm:t>
        <a:bodyPr/>
        <a:lstStyle/>
        <a:p>
          <a:endParaRPr lang="en-CA"/>
        </a:p>
      </dgm:t>
    </dgm:pt>
    <dgm:pt modelId="{A163B53E-E161-44A9-8DD5-F398DFE1BC8B}" type="sibTrans" cxnId="{9A917B6B-0EBB-4265-A61B-82B3C79CE9F1}">
      <dgm:prSet/>
      <dgm:spPr/>
      <dgm:t>
        <a:bodyPr/>
        <a:lstStyle/>
        <a:p>
          <a:endParaRPr lang="en-CA"/>
        </a:p>
      </dgm:t>
    </dgm:pt>
    <dgm:pt modelId="{1BB3696B-EA49-478B-8CB4-C3B44FA4A8D2}">
      <dgm:prSet phldrT="[Text]"/>
      <dgm:spPr/>
      <dgm:t>
        <a:bodyPr/>
        <a:lstStyle/>
        <a:p>
          <a:r>
            <a:rPr lang="en-CA" dirty="0" smtClean="0"/>
            <a:t>Database Schema</a:t>
          </a:r>
          <a:endParaRPr lang="en-CA" dirty="0"/>
        </a:p>
      </dgm:t>
    </dgm:pt>
    <dgm:pt modelId="{5123181C-53DF-4A46-8584-8EBA44C28EA3}" type="parTrans" cxnId="{95842B43-EDE0-481E-99B0-3AF9BB27BAA6}">
      <dgm:prSet/>
      <dgm:spPr/>
      <dgm:t>
        <a:bodyPr/>
        <a:lstStyle/>
        <a:p>
          <a:endParaRPr lang="en-CA"/>
        </a:p>
      </dgm:t>
    </dgm:pt>
    <dgm:pt modelId="{3C527985-6A3E-43B5-8C41-A3E152C17CF9}" type="sibTrans" cxnId="{95842B43-EDE0-481E-99B0-3AF9BB27BAA6}">
      <dgm:prSet/>
      <dgm:spPr/>
      <dgm:t>
        <a:bodyPr/>
        <a:lstStyle/>
        <a:p>
          <a:endParaRPr lang="en-CA"/>
        </a:p>
      </dgm:t>
    </dgm:pt>
    <dgm:pt modelId="{16BE876E-E6A7-4A57-ADAA-61F27DA6D6A7}" type="pres">
      <dgm:prSet presAssocID="{782AC5B3-07B8-4934-8277-E59049CACC37}" presName="linearFlow" presStyleCnt="0">
        <dgm:presLayoutVars>
          <dgm:resizeHandles val="exact"/>
        </dgm:presLayoutVars>
      </dgm:prSet>
      <dgm:spPr/>
    </dgm:pt>
    <dgm:pt modelId="{9BDA97E7-8C84-4F73-8E73-21621677AB6E}" type="pres">
      <dgm:prSet presAssocID="{A4F48CD9-EAC4-448C-B75D-E5987018B7AA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EA72465B-369C-4DEE-AED3-56AA1E581726}" type="pres">
      <dgm:prSet presAssocID="{959C4361-123F-472E-A070-4D688C6D06D8}" presName="sibTrans" presStyleLbl="sibTrans2D1" presStyleIdx="0" presStyleCnt="2"/>
      <dgm:spPr/>
      <dgm:t>
        <a:bodyPr/>
        <a:lstStyle/>
        <a:p>
          <a:endParaRPr lang="en-CA"/>
        </a:p>
      </dgm:t>
    </dgm:pt>
    <dgm:pt modelId="{0A6566B6-DDA6-4DBF-B028-37F871976318}" type="pres">
      <dgm:prSet presAssocID="{959C4361-123F-472E-A070-4D688C6D06D8}" presName="connectorText" presStyleLbl="sibTrans2D1" presStyleIdx="0" presStyleCnt="2"/>
      <dgm:spPr/>
      <dgm:t>
        <a:bodyPr/>
        <a:lstStyle/>
        <a:p>
          <a:endParaRPr lang="en-CA"/>
        </a:p>
      </dgm:t>
    </dgm:pt>
    <dgm:pt modelId="{26374B69-3CFB-4915-B277-3C9DB3316AE4}" type="pres">
      <dgm:prSet presAssocID="{7CBF70AA-B9F8-4313-9DB3-358DC2EB4280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5223C6AB-E7E0-4700-93F4-61C5B5A4465E}" type="pres">
      <dgm:prSet presAssocID="{A163B53E-E161-44A9-8DD5-F398DFE1BC8B}" presName="sibTrans" presStyleLbl="sibTrans2D1" presStyleIdx="1" presStyleCnt="2"/>
      <dgm:spPr/>
      <dgm:t>
        <a:bodyPr/>
        <a:lstStyle/>
        <a:p>
          <a:endParaRPr lang="en-CA"/>
        </a:p>
      </dgm:t>
    </dgm:pt>
    <dgm:pt modelId="{9DDD04F3-4C47-469C-99B3-78ECCB981B08}" type="pres">
      <dgm:prSet presAssocID="{A163B53E-E161-44A9-8DD5-F398DFE1BC8B}" presName="connectorText" presStyleLbl="sibTrans2D1" presStyleIdx="1" presStyleCnt="2"/>
      <dgm:spPr/>
      <dgm:t>
        <a:bodyPr/>
        <a:lstStyle/>
        <a:p>
          <a:endParaRPr lang="en-CA"/>
        </a:p>
      </dgm:t>
    </dgm:pt>
    <dgm:pt modelId="{179B0CC0-6D16-4CD2-8AAB-CAE1397D0C9F}" type="pres">
      <dgm:prSet presAssocID="{1BB3696B-EA49-478B-8CB4-C3B44FA4A8D2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</dgm:ptLst>
  <dgm:cxnLst>
    <dgm:cxn modelId="{585CD5F6-129D-4E90-BAE1-638301B6464C}" type="presOf" srcId="{782AC5B3-07B8-4934-8277-E59049CACC37}" destId="{16BE876E-E6A7-4A57-ADAA-61F27DA6D6A7}" srcOrd="0" destOrd="0" presId="urn:microsoft.com/office/officeart/2005/8/layout/process2"/>
    <dgm:cxn modelId="{03603051-C7D5-48FE-B1B9-269EB546B931}" type="presOf" srcId="{959C4361-123F-472E-A070-4D688C6D06D8}" destId="{0A6566B6-DDA6-4DBF-B028-37F871976318}" srcOrd="1" destOrd="0" presId="urn:microsoft.com/office/officeart/2005/8/layout/process2"/>
    <dgm:cxn modelId="{3248024B-975C-41FC-BDCF-BEC13FBBF845}" type="presOf" srcId="{A163B53E-E161-44A9-8DD5-F398DFE1BC8B}" destId="{5223C6AB-E7E0-4700-93F4-61C5B5A4465E}" srcOrd="0" destOrd="0" presId="urn:microsoft.com/office/officeart/2005/8/layout/process2"/>
    <dgm:cxn modelId="{95842B43-EDE0-481E-99B0-3AF9BB27BAA6}" srcId="{782AC5B3-07B8-4934-8277-E59049CACC37}" destId="{1BB3696B-EA49-478B-8CB4-C3B44FA4A8D2}" srcOrd="2" destOrd="0" parTransId="{5123181C-53DF-4A46-8584-8EBA44C28EA3}" sibTransId="{3C527985-6A3E-43B5-8C41-A3E152C17CF9}"/>
    <dgm:cxn modelId="{7F602497-F5E2-49F3-B17B-ABA139B2DF0E}" srcId="{782AC5B3-07B8-4934-8277-E59049CACC37}" destId="{A4F48CD9-EAC4-448C-B75D-E5987018B7AA}" srcOrd="0" destOrd="0" parTransId="{F5AB6E36-CC41-4149-93EB-CA59FCE31A85}" sibTransId="{959C4361-123F-472E-A070-4D688C6D06D8}"/>
    <dgm:cxn modelId="{78A6654D-F8C3-49B5-B8EE-513CE2D07800}" type="presOf" srcId="{7CBF70AA-B9F8-4313-9DB3-358DC2EB4280}" destId="{26374B69-3CFB-4915-B277-3C9DB3316AE4}" srcOrd="0" destOrd="0" presId="urn:microsoft.com/office/officeart/2005/8/layout/process2"/>
    <dgm:cxn modelId="{3E1CBFDE-0F7F-40C5-87C2-3574827C53F0}" type="presOf" srcId="{959C4361-123F-472E-A070-4D688C6D06D8}" destId="{EA72465B-369C-4DEE-AED3-56AA1E581726}" srcOrd="0" destOrd="0" presId="urn:microsoft.com/office/officeart/2005/8/layout/process2"/>
    <dgm:cxn modelId="{3FA10E22-5D1D-4A59-A3BD-5E3F7519CC79}" type="presOf" srcId="{A163B53E-E161-44A9-8DD5-F398DFE1BC8B}" destId="{9DDD04F3-4C47-469C-99B3-78ECCB981B08}" srcOrd="1" destOrd="0" presId="urn:microsoft.com/office/officeart/2005/8/layout/process2"/>
    <dgm:cxn modelId="{5963F289-0804-4667-85D2-514A788044A0}" type="presOf" srcId="{1BB3696B-EA49-478B-8CB4-C3B44FA4A8D2}" destId="{179B0CC0-6D16-4CD2-8AAB-CAE1397D0C9F}" srcOrd="0" destOrd="0" presId="urn:microsoft.com/office/officeart/2005/8/layout/process2"/>
    <dgm:cxn modelId="{9A917B6B-0EBB-4265-A61B-82B3C79CE9F1}" srcId="{782AC5B3-07B8-4934-8277-E59049CACC37}" destId="{7CBF70AA-B9F8-4313-9DB3-358DC2EB4280}" srcOrd="1" destOrd="0" parTransId="{0D7F6005-F88E-4AA7-89B2-F8D24F93F8A7}" sibTransId="{A163B53E-E161-44A9-8DD5-F398DFE1BC8B}"/>
    <dgm:cxn modelId="{77A64E56-6F9E-4DEA-9C33-3A793FC69627}" type="presOf" srcId="{A4F48CD9-EAC4-448C-B75D-E5987018B7AA}" destId="{9BDA97E7-8C84-4F73-8E73-21621677AB6E}" srcOrd="0" destOrd="0" presId="urn:microsoft.com/office/officeart/2005/8/layout/process2"/>
    <dgm:cxn modelId="{7E19DAD4-5197-40EF-A7FC-606D2D966D11}" type="presParOf" srcId="{16BE876E-E6A7-4A57-ADAA-61F27DA6D6A7}" destId="{9BDA97E7-8C84-4F73-8E73-21621677AB6E}" srcOrd="0" destOrd="0" presId="urn:microsoft.com/office/officeart/2005/8/layout/process2"/>
    <dgm:cxn modelId="{053060DA-DD60-4061-B595-99AFD49580D6}" type="presParOf" srcId="{16BE876E-E6A7-4A57-ADAA-61F27DA6D6A7}" destId="{EA72465B-369C-4DEE-AED3-56AA1E581726}" srcOrd="1" destOrd="0" presId="urn:microsoft.com/office/officeart/2005/8/layout/process2"/>
    <dgm:cxn modelId="{ADBAC1D2-B043-4350-9BC8-5AF279D46A67}" type="presParOf" srcId="{EA72465B-369C-4DEE-AED3-56AA1E581726}" destId="{0A6566B6-DDA6-4DBF-B028-37F871976318}" srcOrd="0" destOrd="0" presId="urn:microsoft.com/office/officeart/2005/8/layout/process2"/>
    <dgm:cxn modelId="{A029728C-CBB0-41EE-AC31-C06EE3E60CDF}" type="presParOf" srcId="{16BE876E-E6A7-4A57-ADAA-61F27DA6D6A7}" destId="{26374B69-3CFB-4915-B277-3C9DB3316AE4}" srcOrd="2" destOrd="0" presId="urn:microsoft.com/office/officeart/2005/8/layout/process2"/>
    <dgm:cxn modelId="{9508DD8D-A24D-4875-8A17-61B0F79F6543}" type="presParOf" srcId="{16BE876E-E6A7-4A57-ADAA-61F27DA6D6A7}" destId="{5223C6AB-E7E0-4700-93F4-61C5B5A4465E}" srcOrd="3" destOrd="0" presId="urn:microsoft.com/office/officeart/2005/8/layout/process2"/>
    <dgm:cxn modelId="{398AC3D1-EAD1-498E-A5B2-45EF8380A6A0}" type="presParOf" srcId="{5223C6AB-E7E0-4700-93F4-61C5B5A4465E}" destId="{9DDD04F3-4C47-469C-99B3-78ECCB981B08}" srcOrd="0" destOrd="0" presId="urn:microsoft.com/office/officeart/2005/8/layout/process2"/>
    <dgm:cxn modelId="{18541420-E83B-465A-8DF0-D6B0782D1C57}" type="presParOf" srcId="{16BE876E-E6A7-4A57-ADAA-61F27DA6D6A7}" destId="{179B0CC0-6D16-4CD2-8AAB-CAE1397D0C9F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F364F64-A89C-4C34-9EA0-2757645C4D91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A"/>
        </a:p>
      </dgm:t>
    </dgm:pt>
    <dgm:pt modelId="{60D523F2-CF7A-4BE3-AAA4-15AF0623317B}">
      <dgm:prSet phldrT="[Text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en-CA" sz="3900" dirty="0" smtClean="0"/>
            <a:t>Person</a:t>
          </a:r>
        </a:p>
        <a:p>
          <a:pPr algn="ctr"/>
          <a:r>
            <a:rPr lang="en-CA" sz="2000" dirty="0" smtClean="0"/>
            <a:t>-Id</a:t>
          </a:r>
        </a:p>
        <a:p>
          <a:pPr algn="ctr"/>
          <a:r>
            <a:rPr lang="en-CA" sz="2000" dirty="0" smtClean="0"/>
            <a:t>-Name</a:t>
          </a:r>
        </a:p>
      </dgm:t>
    </dgm:pt>
    <dgm:pt modelId="{507C8254-2181-46A0-B4BE-04BF51FBB832}" type="parTrans" cxnId="{2D05A4F3-606E-4C46-94E3-4C4038CEAC08}">
      <dgm:prSet/>
      <dgm:spPr/>
      <dgm:t>
        <a:bodyPr/>
        <a:lstStyle/>
        <a:p>
          <a:endParaRPr lang="en-CA"/>
        </a:p>
      </dgm:t>
    </dgm:pt>
    <dgm:pt modelId="{8E566C7E-1AC3-403E-BD10-FDAF3DA71807}" type="sibTrans" cxnId="{2D05A4F3-606E-4C46-94E3-4C4038CEAC08}">
      <dgm:prSet/>
      <dgm:spPr/>
      <dgm:t>
        <a:bodyPr/>
        <a:lstStyle/>
        <a:p>
          <a:endParaRPr lang="en-CA"/>
        </a:p>
      </dgm:t>
    </dgm:pt>
    <dgm:pt modelId="{CB5AE2B1-9038-48F7-B1A1-10BE6FFD35A1}">
      <dgm:prSet phldrT="[Text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en-CA" sz="3600" dirty="0" smtClean="0"/>
            <a:t>Customer</a:t>
          </a:r>
        </a:p>
        <a:p>
          <a:pPr algn="ctr"/>
          <a:r>
            <a:rPr lang="en-CA" sz="2000" dirty="0" smtClean="0"/>
            <a:t>-</a:t>
          </a:r>
          <a:r>
            <a:rPr lang="en-CA" sz="2000" dirty="0" err="1" smtClean="0"/>
            <a:t>RewardStatus</a:t>
          </a:r>
          <a:endParaRPr lang="en-CA" sz="2000" dirty="0"/>
        </a:p>
      </dgm:t>
    </dgm:pt>
    <dgm:pt modelId="{8B525950-665F-4E70-820B-EFCD8152A590}" type="parTrans" cxnId="{8B2E1917-62C3-478F-B8D2-482216B26ABD}">
      <dgm:prSet/>
      <dgm:spPr/>
      <dgm:t>
        <a:bodyPr/>
        <a:lstStyle/>
        <a:p>
          <a:endParaRPr lang="en-CA"/>
        </a:p>
      </dgm:t>
    </dgm:pt>
    <dgm:pt modelId="{6DAA4EBC-984F-4C84-A6EF-C96289F3E1EA}" type="sibTrans" cxnId="{8B2E1917-62C3-478F-B8D2-482216B26ABD}">
      <dgm:prSet/>
      <dgm:spPr/>
      <dgm:t>
        <a:bodyPr/>
        <a:lstStyle/>
        <a:p>
          <a:endParaRPr lang="en-CA"/>
        </a:p>
      </dgm:t>
    </dgm:pt>
    <dgm:pt modelId="{3622DBDC-E207-4453-A584-641D2B540B68}">
      <dgm:prSet phldrT="[Text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en-CA" sz="3900" dirty="0" smtClean="0"/>
            <a:t>Employee</a:t>
          </a:r>
        </a:p>
        <a:p>
          <a:pPr algn="ctr"/>
          <a:r>
            <a:rPr lang="en-CA" sz="2000" dirty="0" smtClean="0"/>
            <a:t>-Office</a:t>
          </a:r>
          <a:endParaRPr lang="en-CA" sz="2000" dirty="0"/>
        </a:p>
      </dgm:t>
    </dgm:pt>
    <dgm:pt modelId="{1F2DD762-5448-4C7B-9EA1-F5C80949E7E4}" type="parTrans" cxnId="{64F54A12-3FCC-4BCA-9562-44F2BB248E47}">
      <dgm:prSet/>
      <dgm:spPr/>
      <dgm:t>
        <a:bodyPr/>
        <a:lstStyle/>
        <a:p>
          <a:endParaRPr lang="en-CA"/>
        </a:p>
      </dgm:t>
    </dgm:pt>
    <dgm:pt modelId="{76370FE9-6165-41F2-8DE8-ABD0A55003CB}" type="sibTrans" cxnId="{64F54A12-3FCC-4BCA-9562-44F2BB248E47}">
      <dgm:prSet/>
      <dgm:spPr/>
      <dgm:t>
        <a:bodyPr/>
        <a:lstStyle/>
        <a:p>
          <a:endParaRPr lang="en-CA"/>
        </a:p>
      </dgm:t>
    </dgm:pt>
    <dgm:pt modelId="{C80C2C51-6974-4BCB-AB98-FB25DC85F184}" type="pres">
      <dgm:prSet presAssocID="{1F364F64-A89C-4C34-9EA0-2757645C4D91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CA"/>
        </a:p>
      </dgm:t>
    </dgm:pt>
    <dgm:pt modelId="{1F1EF2EF-ABDB-4890-A52B-9D4238A7B64F}" type="pres">
      <dgm:prSet presAssocID="{60D523F2-CF7A-4BE3-AAA4-15AF0623317B}" presName="hierRoot1" presStyleCnt="0">
        <dgm:presLayoutVars>
          <dgm:hierBranch val="init"/>
        </dgm:presLayoutVars>
      </dgm:prSet>
      <dgm:spPr/>
    </dgm:pt>
    <dgm:pt modelId="{09FE21AB-1C0A-408D-86D9-45E46EBF2855}" type="pres">
      <dgm:prSet presAssocID="{60D523F2-CF7A-4BE3-AAA4-15AF0623317B}" presName="rootComposite1" presStyleCnt="0"/>
      <dgm:spPr/>
    </dgm:pt>
    <dgm:pt modelId="{9B395858-8982-4038-8C8C-9DC6FFAF8F40}" type="pres">
      <dgm:prSet presAssocID="{60D523F2-CF7A-4BE3-AAA4-15AF0623317B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598FB26D-D4EF-466C-BB3B-E15E1D947FAC}" type="pres">
      <dgm:prSet presAssocID="{60D523F2-CF7A-4BE3-AAA4-15AF0623317B}" presName="rootConnector1" presStyleLbl="node1" presStyleIdx="0" presStyleCnt="0"/>
      <dgm:spPr/>
      <dgm:t>
        <a:bodyPr/>
        <a:lstStyle/>
        <a:p>
          <a:endParaRPr lang="en-CA"/>
        </a:p>
      </dgm:t>
    </dgm:pt>
    <dgm:pt modelId="{1FEC8548-7F4E-4006-901A-777828E915AF}" type="pres">
      <dgm:prSet presAssocID="{60D523F2-CF7A-4BE3-AAA4-15AF0623317B}" presName="hierChild2" presStyleCnt="0"/>
      <dgm:spPr/>
    </dgm:pt>
    <dgm:pt modelId="{8F316E72-38E5-4C39-BA0B-E9083A9FD4AA}" type="pres">
      <dgm:prSet presAssocID="{8B525950-665F-4E70-820B-EFCD8152A590}" presName="Name37" presStyleLbl="parChTrans1D2" presStyleIdx="0" presStyleCnt="2"/>
      <dgm:spPr/>
      <dgm:t>
        <a:bodyPr/>
        <a:lstStyle/>
        <a:p>
          <a:endParaRPr lang="en-CA"/>
        </a:p>
      </dgm:t>
    </dgm:pt>
    <dgm:pt modelId="{8D37654A-FD33-4118-B6D2-178F82150C03}" type="pres">
      <dgm:prSet presAssocID="{CB5AE2B1-9038-48F7-B1A1-10BE6FFD35A1}" presName="hierRoot2" presStyleCnt="0">
        <dgm:presLayoutVars>
          <dgm:hierBranch val="init"/>
        </dgm:presLayoutVars>
      </dgm:prSet>
      <dgm:spPr/>
    </dgm:pt>
    <dgm:pt modelId="{37E1CFC6-2B57-4E69-A4AF-E42EA8895EC8}" type="pres">
      <dgm:prSet presAssocID="{CB5AE2B1-9038-48F7-B1A1-10BE6FFD35A1}" presName="rootComposite" presStyleCnt="0"/>
      <dgm:spPr/>
    </dgm:pt>
    <dgm:pt modelId="{2CCDE219-1D52-4702-9B6A-38AC4610A563}" type="pres">
      <dgm:prSet presAssocID="{CB5AE2B1-9038-48F7-B1A1-10BE6FFD35A1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AF6DCD1B-5DF1-4DFF-A346-59B04B5B4D49}" type="pres">
      <dgm:prSet presAssocID="{CB5AE2B1-9038-48F7-B1A1-10BE6FFD35A1}" presName="rootConnector" presStyleLbl="node2" presStyleIdx="0" presStyleCnt="2"/>
      <dgm:spPr/>
      <dgm:t>
        <a:bodyPr/>
        <a:lstStyle/>
        <a:p>
          <a:endParaRPr lang="en-CA"/>
        </a:p>
      </dgm:t>
    </dgm:pt>
    <dgm:pt modelId="{0F4F7852-AAF1-4586-81B5-DEBBD73C7B18}" type="pres">
      <dgm:prSet presAssocID="{CB5AE2B1-9038-48F7-B1A1-10BE6FFD35A1}" presName="hierChild4" presStyleCnt="0"/>
      <dgm:spPr/>
    </dgm:pt>
    <dgm:pt modelId="{2868F75B-3395-4A7F-99A8-8BDC97102C1E}" type="pres">
      <dgm:prSet presAssocID="{CB5AE2B1-9038-48F7-B1A1-10BE6FFD35A1}" presName="hierChild5" presStyleCnt="0"/>
      <dgm:spPr/>
    </dgm:pt>
    <dgm:pt modelId="{DAA9A78A-5485-4B04-BA4C-855C862D6484}" type="pres">
      <dgm:prSet presAssocID="{1F2DD762-5448-4C7B-9EA1-F5C80949E7E4}" presName="Name37" presStyleLbl="parChTrans1D2" presStyleIdx="1" presStyleCnt="2"/>
      <dgm:spPr/>
      <dgm:t>
        <a:bodyPr/>
        <a:lstStyle/>
        <a:p>
          <a:endParaRPr lang="en-CA"/>
        </a:p>
      </dgm:t>
    </dgm:pt>
    <dgm:pt modelId="{84ED0B28-7123-4056-9559-C53716685FDD}" type="pres">
      <dgm:prSet presAssocID="{3622DBDC-E207-4453-A584-641D2B540B68}" presName="hierRoot2" presStyleCnt="0">
        <dgm:presLayoutVars>
          <dgm:hierBranch val="init"/>
        </dgm:presLayoutVars>
      </dgm:prSet>
      <dgm:spPr/>
    </dgm:pt>
    <dgm:pt modelId="{4FFD92B2-33AD-4E26-9584-F97F7225055D}" type="pres">
      <dgm:prSet presAssocID="{3622DBDC-E207-4453-A584-641D2B540B68}" presName="rootComposite" presStyleCnt="0"/>
      <dgm:spPr/>
    </dgm:pt>
    <dgm:pt modelId="{7349456F-5F9D-4960-8FF0-BF8AE3896577}" type="pres">
      <dgm:prSet presAssocID="{3622DBDC-E207-4453-A584-641D2B540B68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0EF0383B-7994-4672-B46E-01F7399A836D}" type="pres">
      <dgm:prSet presAssocID="{3622DBDC-E207-4453-A584-641D2B540B68}" presName="rootConnector" presStyleLbl="node2" presStyleIdx="1" presStyleCnt="2"/>
      <dgm:spPr/>
      <dgm:t>
        <a:bodyPr/>
        <a:lstStyle/>
        <a:p>
          <a:endParaRPr lang="en-CA"/>
        </a:p>
      </dgm:t>
    </dgm:pt>
    <dgm:pt modelId="{6F1CF728-44F2-4DEC-B94C-9D14F6E91CB2}" type="pres">
      <dgm:prSet presAssocID="{3622DBDC-E207-4453-A584-641D2B540B68}" presName="hierChild4" presStyleCnt="0"/>
      <dgm:spPr/>
    </dgm:pt>
    <dgm:pt modelId="{BFAF8AE2-CE8C-4F9A-9F08-9A4FCFE35716}" type="pres">
      <dgm:prSet presAssocID="{3622DBDC-E207-4453-A584-641D2B540B68}" presName="hierChild5" presStyleCnt="0"/>
      <dgm:spPr/>
    </dgm:pt>
    <dgm:pt modelId="{53F31895-3221-4FAD-A68F-A87C46124106}" type="pres">
      <dgm:prSet presAssocID="{60D523F2-CF7A-4BE3-AAA4-15AF0623317B}" presName="hierChild3" presStyleCnt="0"/>
      <dgm:spPr/>
    </dgm:pt>
  </dgm:ptLst>
  <dgm:cxnLst>
    <dgm:cxn modelId="{79C811CD-813B-42C0-B45D-9E8E48BF4AF8}" type="presOf" srcId="{3622DBDC-E207-4453-A584-641D2B540B68}" destId="{7349456F-5F9D-4960-8FF0-BF8AE3896577}" srcOrd="0" destOrd="0" presId="urn:microsoft.com/office/officeart/2005/8/layout/orgChart1"/>
    <dgm:cxn modelId="{2D05A4F3-606E-4C46-94E3-4C4038CEAC08}" srcId="{1F364F64-A89C-4C34-9EA0-2757645C4D91}" destId="{60D523F2-CF7A-4BE3-AAA4-15AF0623317B}" srcOrd="0" destOrd="0" parTransId="{507C8254-2181-46A0-B4BE-04BF51FBB832}" sibTransId="{8E566C7E-1AC3-403E-BD10-FDAF3DA71807}"/>
    <dgm:cxn modelId="{FC0BE97E-6C0F-42F2-8602-A272AE316DAC}" type="presOf" srcId="{60D523F2-CF7A-4BE3-AAA4-15AF0623317B}" destId="{9B395858-8982-4038-8C8C-9DC6FFAF8F40}" srcOrd="0" destOrd="0" presId="urn:microsoft.com/office/officeart/2005/8/layout/orgChart1"/>
    <dgm:cxn modelId="{402370B3-1BF7-457D-BCDA-973C297D1DC1}" type="presOf" srcId="{8B525950-665F-4E70-820B-EFCD8152A590}" destId="{8F316E72-38E5-4C39-BA0B-E9083A9FD4AA}" srcOrd="0" destOrd="0" presId="urn:microsoft.com/office/officeart/2005/8/layout/orgChart1"/>
    <dgm:cxn modelId="{CCDD914A-7679-4807-BDE4-739EDB9AEC02}" type="presOf" srcId="{CB5AE2B1-9038-48F7-B1A1-10BE6FFD35A1}" destId="{2CCDE219-1D52-4702-9B6A-38AC4610A563}" srcOrd="0" destOrd="0" presId="urn:microsoft.com/office/officeart/2005/8/layout/orgChart1"/>
    <dgm:cxn modelId="{8B2E1917-62C3-478F-B8D2-482216B26ABD}" srcId="{60D523F2-CF7A-4BE3-AAA4-15AF0623317B}" destId="{CB5AE2B1-9038-48F7-B1A1-10BE6FFD35A1}" srcOrd="0" destOrd="0" parTransId="{8B525950-665F-4E70-820B-EFCD8152A590}" sibTransId="{6DAA4EBC-984F-4C84-A6EF-C96289F3E1EA}"/>
    <dgm:cxn modelId="{26ECDCD4-6677-4190-BF59-6A78755812C0}" type="presOf" srcId="{60D523F2-CF7A-4BE3-AAA4-15AF0623317B}" destId="{598FB26D-D4EF-466C-BB3B-E15E1D947FAC}" srcOrd="1" destOrd="0" presId="urn:microsoft.com/office/officeart/2005/8/layout/orgChart1"/>
    <dgm:cxn modelId="{A44BED03-929D-4683-BE5D-259D46AD004B}" type="presOf" srcId="{1F364F64-A89C-4C34-9EA0-2757645C4D91}" destId="{C80C2C51-6974-4BCB-AB98-FB25DC85F184}" srcOrd="0" destOrd="0" presId="urn:microsoft.com/office/officeart/2005/8/layout/orgChart1"/>
    <dgm:cxn modelId="{A4D8B9FB-9575-4F27-864D-D04DABFD1659}" type="presOf" srcId="{3622DBDC-E207-4453-A584-641D2B540B68}" destId="{0EF0383B-7994-4672-B46E-01F7399A836D}" srcOrd="1" destOrd="0" presId="urn:microsoft.com/office/officeart/2005/8/layout/orgChart1"/>
    <dgm:cxn modelId="{EAB05A8A-C9C6-4611-A44B-5DC33AFB35B5}" type="presOf" srcId="{CB5AE2B1-9038-48F7-B1A1-10BE6FFD35A1}" destId="{AF6DCD1B-5DF1-4DFF-A346-59B04B5B4D49}" srcOrd="1" destOrd="0" presId="urn:microsoft.com/office/officeart/2005/8/layout/orgChart1"/>
    <dgm:cxn modelId="{64F54A12-3FCC-4BCA-9562-44F2BB248E47}" srcId="{60D523F2-CF7A-4BE3-AAA4-15AF0623317B}" destId="{3622DBDC-E207-4453-A584-641D2B540B68}" srcOrd="1" destOrd="0" parTransId="{1F2DD762-5448-4C7B-9EA1-F5C80949E7E4}" sibTransId="{76370FE9-6165-41F2-8DE8-ABD0A55003CB}"/>
    <dgm:cxn modelId="{5DED5AD7-D513-4C5E-8AE8-706F96405474}" type="presOf" srcId="{1F2DD762-5448-4C7B-9EA1-F5C80949E7E4}" destId="{DAA9A78A-5485-4B04-BA4C-855C862D6484}" srcOrd="0" destOrd="0" presId="urn:microsoft.com/office/officeart/2005/8/layout/orgChart1"/>
    <dgm:cxn modelId="{A63927B3-D647-4FB9-9D61-85069AFE46EF}" type="presParOf" srcId="{C80C2C51-6974-4BCB-AB98-FB25DC85F184}" destId="{1F1EF2EF-ABDB-4890-A52B-9D4238A7B64F}" srcOrd="0" destOrd="0" presId="urn:microsoft.com/office/officeart/2005/8/layout/orgChart1"/>
    <dgm:cxn modelId="{D4AE4F58-6114-4D99-913D-63BE9BE3FA58}" type="presParOf" srcId="{1F1EF2EF-ABDB-4890-A52B-9D4238A7B64F}" destId="{09FE21AB-1C0A-408D-86D9-45E46EBF2855}" srcOrd="0" destOrd="0" presId="urn:microsoft.com/office/officeart/2005/8/layout/orgChart1"/>
    <dgm:cxn modelId="{D305A267-8A38-44C8-891B-93C1E0A52928}" type="presParOf" srcId="{09FE21AB-1C0A-408D-86D9-45E46EBF2855}" destId="{9B395858-8982-4038-8C8C-9DC6FFAF8F40}" srcOrd="0" destOrd="0" presId="urn:microsoft.com/office/officeart/2005/8/layout/orgChart1"/>
    <dgm:cxn modelId="{9CEEAF6C-4A8E-4B87-B164-06B3B360BD7B}" type="presParOf" srcId="{09FE21AB-1C0A-408D-86D9-45E46EBF2855}" destId="{598FB26D-D4EF-466C-BB3B-E15E1D947FAC}" srcOrd="1" destOrd="0" presId="urn:microsoft.com/office/officeart/2005/8/layout/orgChart1"/>
    <dgm:cxn modelId="{81267D69-9A18-4FA8-9023-CB331BB707E3}" type="presParOf" srcId="{1F1EF2EF-ABDB-4890-A52B-9D4238A7B64F}" destId="{1FEC8548-7F4E-4006-901A-777828E915AF}" srcOrd="1" destOrd="0" presId="urn:microsoft.com/office/officeart/2005/8/layout/orgChart1"/>
    <dgm:cxn modelId="{D8F57BA7-81C3-44D9-A9D0-3529DCA14572}" type="presParOf" srcId="{1FEC8548-7F4E-4006-901A-777828E915AF}" destId="{8F316E72-38E5-4C39-BA0B-E9083A9FD4AA}" srcOrd="0" destOrd="0" presId="urn:microsoft.com/office/officeart/2005/8/layout/orgChart1"/>
    <dgm:cxn modelId="{4AAFBDE7-6BD7-4543-B2E5-6874549907E9}" type="presParOf" srcId="{1FEC8548-7F4E-4006-901A-777828E915AF}" destId="{8D37654A-FD33-4118-B6D2-178F82150C03}" srcOrd="1" destOrd="0" presId="urn:microsoft.com/office/officeart/2005/8/layout/orgChart1"/>
    <dgm:cxn modelId="{3301DB4A-BCD7-4BC5-A4FE-8708A447A4FB}" type="presParOf" srcId="{8D37654A-FD33-4118-B6D2-178F82150C03}" destId="{37E1CFC6-2B57-4E69-A4AF-E42EA8895EC8}" srcOrd="0" destOrd="0" presId="urn:microsoft.com/office/officeart/2005/8/layout/orgChart1"/>
    <dgm:cxn modelId="{DE1CFF5E-0461-464E-8DC1-21EC8E0EE994}" type="presParOf" srcId="{37E1CFC6-2B57-4E69-A4AF-E42EA8895EC8}" destId="{2CCDE219-1D52-4702-9B6A-38AC4610A563}" srcOrd="0" destOrd="0" presId="urn:microsoft.com/office/officeart/2005/8/layout/orgChart1"/>
    <dgm:cxn modelId="{89FA8BA0-D4D7-457D-8486-EF2E39174135}" type="presParOf" srcId="{37E1CFC6-2B57-4E69-A4AF-E42EA8895EC8}" destId="{AF6DCD1B-5DF1-4DFF-A346-59B04B5B4D49}" srcOrd="1" destOrd="0" presId="urn:microsoft.com/office/officeart/2005/8/layout/orgChart1"/>
    <dgm:cxn modelId="{A7198995-5913-4644-AF78-47DDF0585FF1}" type="presParOf" srcId="{8D37654A-FD33-4118-B6D2-178F82150C03}" destId="{0F4F7852-AAF1-4586-81B5-DEBBD73C7B18}" srcOrd="1" destOrd="0" presId="urn:microsoft.com/office/officeart/2005/8/layout/orgChart1"/>
    <dgm:cxn modelId="{8BF327CA-E205-418B-846E-8BEBC8409D13}" type="presParOf" srcId="{8D37654A-FD33-4118-B6D2-178F82150C03}" destId="{2868F75B-3395-4A7F-99A8-8BDC97102C1E}" srcOrd="2" destOrd="0" presId="urn:microsoft.com/office/officeart/2005/8/layout/orgChart1"/>
    <dgm:cxn modelId="{C00DCAC3-FFA0-4C2A-B54E-7533EC3D489A}" type="presParOf" srcId="{1FEC8548-7F4E-4006-901A-777828E915AF}" destId="{DAA9A78A-5485-4B04-BA4C-855C862D6484}" srcOrd="2" destOrd="0" presId="urn:microsoft.com/office/officeart/2005/8/layout/orgChart1"/>
    <dgm:cxn modelId="{063BA659-7D04-4C7A-82F4-290F18E43063}" type="presParOf" srcId="{1FEC8548-7F4E-4006-901A-777828E915AF}" destId="{84ED0B28-7123-4056-9559-C53716685FDD}" srcOrd="3" destOrd="0" presId="urn:microsoft.com/office/officeart/2005/8/layout/orgChart1"/>
    <dgm:cxn modelId="{DA8857AE-FBB2-4DD3-8280-D2783C51FCAC}" type="presParOf" srcId="{84ED0B28-7123-4056-9559-C53716685FDD}" destId="{4FFD92B2-33AD-4E26-9584-F97F7225055D}" srcOrd="0" destOrd="0" presId="urn:microsoft.com/office/officeart/2005/8/layout/orgChart1"/>
    <dgm:cxn modelId="{1F974BBF-2298-4D4E-AA26-9FD432BFDA4D}" type="presParOf" srcId="{4FFD92B2-33AD-4E26-9584-F97F7225055D}" destId="{7349456F-5F9D-4960-8FF0-BF8AE3896577}" srcOrd="0" destOrd="0" presId="urn:microsoft.com/office/officeart/2005/8/layout/orgChart1"/>
    <dgm:cxn modelId="{7F6D809C-B4CF-466E-B642-731FE478B305}" type="presParOf" srcId="{4FFD92B2-33AD-4E26-9584-F97F7225055D}" destId="{0EF0383B-7994-4672-B46E-01F7399A836D}" srcOrd="1" destOrd="0" presId="urn:microsoft.com/office/officeart/2005/8/layout/orgChart1"/>
    <dgm:cxn modelId="{5DDEF96B-1C1D-409C-88EB-585F28FD6E5D}" type="presParOf" srcId="{84ED0B28-7123-4056-9559-C53716685FDD}" destId="{6F1CF728-44F2-4DEC-B94C-9D14F6E91CB2}" srcOrd="1" destOrd="0" presId="urn:microsoft.com/office/officeart/2005/8/layout/orgChart1"/>
    <dgm:cxn modelId="{95EE12A4-C501-4D12-82B8-1F9EEA5D4B59}" type="presParOf" srcId="{84ED0B28-7123-4056-9559-C53716685FDD}" destId="{BFAF8AE2-CE8C-4F9A-9F08-9A4FCFE35716}" srcOrd="2" destOrd="0" presId="urn:microsoft.com/office/officeart/2005/8/layout/orgChart1"/>
    <dgm:cxn modelId="{D00C3D11-7CE7-4425-B9BB-9DDBF16BF0CC}" type="presParOf" srcId="{1F1EF2EF-ABDB-4890-A52B-9D4238A7B64F}" destId="{53F31895-3221-4FAD-A68F-A87C4612410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8287AA-0D99-42CE-A71B-10FA9908BBF8}" type="datetimeFigureOut">
              <a:rPr lang="en-US" smtClean="0"/>
              <a:pPr/>
              <a:t>6/3/2011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C167DB-EFF0-400D-96A1-6799F871DE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1129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167DB-EFF0-400D-96A1-6799F871DE5B}" type="slidenum">
              <a:rPr lang="en-US" smtClean="0"/>
              <a:pPr/>
              <a:t>67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</p:spTree>
  </p:cSld>
  <p:clrMapOvr>
    <a:masterClrMapping/>
  </p:clrMapOvr>
  <p:transition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CA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</p:cSld>
  <p:clrMapOvr>
    <a:masterClrMapping/>
  </p:clrMapOvr>
  <p:transition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2750" y="838200"/>
            <a:ext cx="2152650" cy="5181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838200"/>
            <a:ext cx="6305550" cy="5181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</p:cSld>
  <p:clrMapOvr>
    <a:masterClrMapping/>
  </p:clrMapOvr>
  <p:transition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/>
          <a:lstStyle/>
          <a:p>
            <a:fld id="{FCCACCCE-533B-4E89-8D2A-746D0315A75A}" type="datetimeFigureOut">
              <a:rPr lang="en-US" smtClean="0"/>
              <a:pPr/>
              <a:t>6/3/2011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</p:spPr>
        <p:txBody>
          <a:bodyPr/>
          <a:lstStyle/>
          <a:p>
            <a:fld id="{5F359A38-BFCD-44EF-94D7-3FD878F358E4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b Exerc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/>
          <a:lstStyle/>
          <a:p>
            <a:fld id="{DCFA480D-CB17-4C49-BB2A-C7514E1C7CEA}" type="datetimeFigureOut">
              <a:rPr lang="en-US" smtClean="0"/>
              <a:pPr/>
              <a:t>6/3/2011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</p:spPr>
        <p:txBody>
          <a:bodyPr/>
          <a:lstStyle/>
          <a:p>
            <a:fld id="{CEAB1635-7AB6-4A02-8F63-2344453D2D8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Lab #X: Title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757742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0" name="Picture 2" descr="C:\Users\James\AppData\Local\Microsoft\Windows\Temporary Internet Files\Content.IE5\ASXQ65AU\MCj02863060000[1].wm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48598" y="1928802"/>
            <a:ext cx="3438244" cy="3520232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</p:cSld>
  <p:clrMapOvr>
    <a:masterClrMapping/>
  </p:clrMapOvr>
  <p:transition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2291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600200"/>
            <a:ext cx="42291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</p:cSld>
  <p:clrMapOvr>
    <a:masterClrMapping/>
  </p:clrMapOvr>
  <p:transition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</p:cSld>
  <p:clrMapOvr>
    <a:masterClrMapping/>
  </p:clrMapOvr>
  <p:transition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</p:spTree>
  </p:cSld>
  <p:clrMapOvr>
    <a:masterClrMapping/>
  </p:clrMapOvr>
  <p:transition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ckBackground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838200"/>
            <a:ext cx="777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CA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600200"/>
            <a:ext cx="8610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</p:sldLayoutIdLst>
  <p:transition>
    <p:wipe/>
  </p:transition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89A8B7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89A8B7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89A8B7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89A8B7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89A8B7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89A8B7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89A8B7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89A8B7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89A8B7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2800">
          <a:solidFill>
            <a:srgbClr val="D7D9DF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D7D9DF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jkovacs@post.harvard.edu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7158" y="1785926"/>
            <a:ext cx="8429684" cy="1470025"/>
          </a:xfrm>
        </p:spPr>
        <p:txBody>
          <a:bodyPr>
            <a:normAutofit/>
          </a:bodyPr>
          <a:lstStyle/>
          <a:p>
            <a:pPr algn="ctr"/>
            <a:r>
              <a:rPr lang="en-CA" b="1" dirty="0" smtClean="0"/>
              <a:t> Agile Development</a:t>
            </a:r>
            <a:br>
              <a:rPr lang="en-CA" b="1" dirty="0" smtClean="0"/>
            </a:br>
            <a:r>
              <a:rPr lang="en-CA" b="1" dirty="0" smtClean="0"/>
              <a:t>with </a:t>
            </a:r>
            <a:r>
              <a:rPr lang="en-CA" b="1" dirty="0" err="1" smtClean="0"/>
              <a:t>IoC</a:t>
            </a:r>
            <a:r>
              <a:rPr lang="en-CA" b="1" dirty="0" smtClean="0"/>
              <a:t> and ORM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48036"/>
            <a:ext cx="6400800" cy="1752600"/>
          </a:xfrm>
        </p:spPr>
        <p:txBody>
          <a:bodyPr/>
          <a:lstStyle/>
          <a:p>
            <a:pPr lvl="0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James Kovacs</a:t>
            </a:r>
          </a:p>
          <a:p>
            <a:pPr lvl="0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JamesKovacs.com </a:t>
            </a:r>
            <a:r>
              <a:rPr lang="en-US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| Pluralsight.com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jkovacs@post.harvard.edu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@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jameskovacs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Why Use Popular Container?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Wider configuration options</a:t>
            </a:r>
          </a:p>
          <a:p>
            <a:pPr lvl="1"/>
            <a:r>
              <a:rPr lang="en-CA" dirty="0" smtClean="0"/>
              <a:t>XML, code, script</a:t>
            </a:r>
          </a:p>
          <a:p>
            <a:r>
              <a:rPr lang="en-CA" dirty="0" smtClean="0"/>
              <a:t>Lifetime management</a:t>
            </a:r>
          </a:p>
          <a:p>
            <a:pPr lvl="1"/>
            <a:r>
              <a:rPr lang="en-CA" dirty="0" smtClean="0"/>
              <a:t>Singleton, transient, per-thread, or pooled</a:t>
            </a:r>
          </a:p>
          <a:p>
            <a:r>
              <a:rPr lang="en-CA" dirty="0" smtClean="0"/>
              <a:t>Auto-wiring dependencies</a:t>
            </a:r>
          </a:p>
          <a:p>
            <a:r>
              <a:rPr lang="en-CA" dirty="0" smtClean="0"/>
              <a:t>Run-time configurability</a:t>
            </a:r>
          </a:p>
          <a:p>
            <a:r>
              <a:rPr lang="en-CA" dirty="0" smtClean="0"/>
              <a:t>Plug-ins</a:t>
            </a:r>
          </a:p>
          <a:p>
            <a:endParaRPr lang="en-CA" dirty="0"/>
          </a:p>
        </p:txBody>
      </p:sp>
    </p:spTree>
  </p:cSld>
  <p:clrMapOvr>
    <a:masterClrMapping/>
  </p:clrMapOvr>
  <p:transition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Lab: Castle Windsor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CA" dirty="0" smtClean="0"/>
              <a:t>Change your previous lab to use Castle Windsor</a:t>
            </a:r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One Assembly to Rule Them All</a:t>
            </a:r>
            <a:endParaRPr lang="en-CA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CA" dirty="0" smtClean="0"/>
              <a:t>Common Service Locator</a:t>
            </a:r>
          </a:p>
          <a:p>
            <a:pPr lvl="1"/>
            <a:r>
              <a:rPr lang="en-CA" dirty="0" smtClean="0"/>
              <a:t>http://www.codeplex.com/CommonServiceLocator</a:t>
            </a:r>
          </a:p>
          <a:p>
            <a:pPr lvl="1">
              <a:buNone/>
            </a:pPr>
            <a:endParaRPr lang="en-CA" dirty="0" smtClean="0"/>
          </a:p>
          <a:p>
            <a:pPr>
              <a:buNone/>
            </a:pPr>
            <a:r>
              <a:rPr lang="en-CA" sz="2500" dirty="0" smtClean="0">
                <a:solidFill>
                  <a:schemeClr val="accent6"/>
                </a:solidFill>
                <a:latin typeface="consolas"/>
              </a:rPr>
              <a:t>public interface</a:t>
            </a:r>
            <a:r>
              <a:rPr lang="en-CA" sz="2500" dirty="0" smtClean="0">
                <a:latin typeface="consolas"/>
              </a:rPr>
              <a:t> </a:t>
            </a:r>
            <a:r>
              <a:rPr lang="en-CA" sz="2500" dirty="0" err="1" smtClean="0">
                <a:latin typeface="consolas"/>
              </a:rPr>
              <a:t>IServiceLocator</a:t>
            </a:r>
            <a:r>
              <a:rPr lang="en-CA" sz="2500" dirty="0" smtClean="0">
                <a:latin typeface="consolas"/>
              </a:rPr>
              <a:t> : </a:t>
            </a:r>
            <a:r>
              <a:rPr lang="en-CA" sz="2500" dirty="0" err="1" smtClean="0">
                <a:latin typeface="consolas"/>
              </a:rPr>
              <a:t>IServiceProvider</a:t>
            </a:r>
            <a:r>
              <a:rPr lang="en-CA" sz="2500" dirty="0" smtClean="0">
                <a:latin typeface="consolas"/>
              </a:rPr>
              <a:t> {</a:t>
            </a:r>
          </a:p>
          <a:p>
            <a:pPr>
              <a:buNone/>
            </a:pPr>
            <a:r>
              <a:rPr lang="en-CA" sz="2500" dirty="0" smtClean="0">
                <a:latin typeface="consolas"/>
              </a:rPr>
              <a:t>  </a:t>
            </a:r>
            <a:r>
              <a:rPr lang="en-CA" sz="2500" dirty="0" smtClean="0">
                <a:solidFill>
                  <a:schemeClr val="accent6"/>
                </a:solidFill>
                <a:latin typeface="consolas"/>
              </a:rPr>
              <a:t>object</a:t>
            </a:r>
            <a:r>
              <a:rPr lang="en-CA" sz="2500" dirty="0" smtClean="0">
                <a:latin typeface="consolas"/>
              </a:rPr>
              <a:t> </a:t>
            </a:r>
            <a:r>
              <a:rPr lang="en-CA" sz="2500" dirty="0" err="1" smtClean="0">
                <a:latin typeface="consolas"/>
              </a:rPr>
              <a:t>GetInstance</a:t>
            </a:r>
            <a:r>
              <a:rPr lang="en-CA" sz="2500" dirty="0" smtClean="0">
                <a:latin typeface="consolas"/>
              </a:rPr>
              <a:t>(Type </a:t>
            </a:r>
            <a:r>
              <a:rPr lang="en-CA" sz="2500" dirty="0" err="1" smtClean="0">
                <a:latin typeface="consolas"/>
              </a:rPr>
              <a:t>serviceType</a:t>
            </a:r>
            <a:r>
              <a:rPr lang="en-CA" sz="2500" dirty="0" smtClean="0">
                <a:latin typeface="consolas"/>
              </a:rPr>
              <a:t>);</a:t>
            </a:r>
          </a:p>
          <a:p>
            <a:pPr>
              <a:buNone/>
            </a:pPr>
            <a:r>
              <a:rPr lang="en-CA" sz="2500" dirty="0" smtClean="0">
                <a:latin typeface="consolas"/>
              </a:rPr>
              <a:t>  </a:t>
            </a:r>
            <a:r>
              <a:rPr lang="en-CA" sz="2500" dirty="0" smtClean="0">
                <a:solidFill>
                  <a:schemeClr val="accent6"/>
                </a:solidFill>
                <a:latin typeface="consolas"/>
              </a:rPr>
              <a:t>object</a:t>
            </a:r>
            <a:r>
              <a:rPr lang="en-CA" sz="2500" dirty="0" smtClean="0">
                <a:latin typeface="consolas"/>
              </a:rPr>
              <a:t> </a:t>
            </a:r>
            <a:r>
              <a:rPr lang="en-CA" sz="2500" dirty="0" err="1" smtClean="0">
                <a:latin typeface="consolas"/>
              </a:rPr>
              <a:t>GetInstance</a:t>
            </a:r>
            <a:r>
              <a:rPr lang="en-CA" sz="2500" dirty="0" smtClean="0">
                <a:latin typeface="consolas"/>
              </a:rPr>
              <a:t>(Type </a:t>
            </a:r>
            <a:r>
              <a:rPr lang="en-CA" sz="2500" dirty="0" err="1" smtClean="0">
                <a:latin typeface="consolas"/>
              </a:rPr>
              <a:t>serviceType</a:t>
            </a:r>
            <a:r>
              <a:rPr lang="en-CA" sz="2500" dirty="0" smtClean="0">
                <a:latin typeface="consolas"/>
              </a:rPr>
              <a:t>, </a:t>
            </a:r>
            <a:r>
              <a:rPr lang="en-CA" sz="2500" dirty="0" smtClean="0">
                <a:solidFill>
                  <a:schemeClr val="accent6"/>
                </a:solidFill>
                <a:latin typeface="consolas"/>
              </a:rPr>
              <a:t>string</a:t>
            </a:r>
            <a:r>
              <a:rPr lang="en-CA" sz="2500" dirty="0" smtClean="0">
                <a:latin typeface="consolas"/>
              </a:rPr>
              <a:t> key);</a:t>
            </a:r>
          </a:p>
          <a:p>
            <a:pPr>
              <a:buNone/>
            </a:pPr>
            <a:r>
              <a:rPr lang="en-CA" sz="2500" dirty="0" smtClean="0">
                <a:latin typeface="consolas"/>
              </a:rPr>
              <a:t>  </a:t>
            </a:r>
            <a:r>
              <a:rPr lang="en-CA" sz="2500" dirty="0" err="1" smtClean="0">
                <a:latin typeface="consolas"/>
              </a:rPr>
              <a:t>IEnumerable</a:t>
            </a:r>
            <a:r>
              <a:rPr lang="en-CA" sz="2500" dirty="0" smtClean="0">
                <a:latin typeface="consolas"/>
              </a:rPr>
              <a:t>&lt;</a:t>
            </a:r>
            <a:r>
              <a:rPr lang="en-CA" sz="2500" dirty="0" smtClean="0">
                <a:solidFill>
                  <a:schemeClr val="accent6"/>
                </a:solidFill>
                <a:latin typeface="consolas"/>
              </a:rPr>
              <a:t>object</a:t>
            </a:r>
            <a:r>
              <a:rPr lang="en-CA" sz="2500" dirty="0" smtClean="0">
                <a:latin typeface="consolas"/>
              </a:rPr>
              <a:t>&gt; </a:t>
            </a:r>
            <a:r>
              <a:rPr lang="en-CA" sz="2500" dirty="0" err="1" smtClean="0">
                <a:latin typeface="consolas"/>
              </a:rPr>
              <a:t>GetAllInstances</a:t>
            </a:r>
            <a:r>
              <a:rPr lang="en-CA" sz="2500" dirty="0" smtClean="0">
                <a:latin typeface="consolas"/>
              </a:rPr>
              <a:t>(Type </a:t>
            </a:r>
            <a:r>
              <a:rPr lang="en-CA" sz="2500" dirty="0" err="1" smtClean="0">
                <a:latin typeface="consolas"/>
              </a:rPr>
              <a:t>serviceType</a:t>
            </a:r>
            <a:r>
              <a:rPr lang="en-CA" sz="2500" dirty="0" smtClean="0">
                <a:latin typeface="consolas"/>
              </a:rPr>
              <a:t>);</a:t>
            </a:r>
          </a:p>
          <a:p>
            <a:pPr>
              <a:buNone/>
            </a:pPr>
            <a:r>
              <a:rPr lang="en-CA" sz="2500" dirty="0" smtClean="0">
                <a:latin typeface="consolas"/>
              </a:rPr>
              <a:t>  </a:t>
            </a:r>
            <a:r>
              <a:rPr lang="en-CA" sz="2500" dirty="0" err="1" smtClean="0">
                <a:latin typeface="consolas"/>
              </a:rPr>
              <a:t>TService</a:t>
            </a:r>
            <a:r>
              <a:rPr lang="en-CA" sz="2500" dirty="0" smtClean="0">
                <a:latin typeface="consolas"/>
              </a:rPr>
              <a:t> </a:t>
            </a:r>
            <a:r>
              <a:rPr lang="en-CA" sz="2500" dirty="0" err="1" smtClean="0">
                <a:latin typeface="consolas"/>
              </a:rPr>
              <a:t>GetInstance</a:t>
            </a:r>
            <a:r>
              <a:rPr lang="en-CA" sz="2500" dirty="0" smtClean="0">
                <a:latin typeface="consolas"/>
              </a:rPr>
              <a:t>&lt;</a:t>
            </a:r>
            <a:r>
              <a:rPr lang="en-CA" sz="2500" dirty="0" err="1" smtClean="0">
                <a:latin typeface="consolas"/>
              </a:rPr>
              <a:t>TService</a:t>
            </a:r>
            <a:r>
              <a:rPr lang="en-CA" sz="2500" dirty="0" smtClean="0">
                <a:latin typeface="consolas"/>
              </a:rPr>
              <a:t>&gt;();</a:t>
            </a:r>
          </a:p>
          <a:p>
            <a:pPr>
              <a:buNone/>
            </a:pPr>
            <a:r>
              <a:rPr lang="en-CA" sz="2500" dirty="0" smtClean="0">
                <a:latin typeface="consolas"/>
              </a:rPr>
              <a:t>  </a:t>
            </a:r>
            <a:r>
              <a:rPr lang="en-CA" sz="2500" dirty="0" err="1" smtClean="0">
                <a:latin typeface="consolas"/>
              </a:rPr>
              <a:t>TService</a:t>
            </a:r>
            <a:r>
              <a:rPr lang="en-CA" sz="2500" dirty="0" smtClean="0">
                <a:latin typeface="consolas"/>
              </a:rPr>
              <a:t> </a:t>
            </a:r>
            <a:r>
              <a:rPr lang="en-CA" sz="2500" dirty="0" err="1" smtClean="0">
                <a:latin typeface="consolas"/>
              </a:rPr>
              <a:t>GetInstance</a:t>
            </a:r>
            <a:r>
              <a:rPr lang="en-CA" sz="2500" dirty="0" smtClean="0">
                <a:latin typeface="consolas"/>
              </a:rPr>
              <a:t>&lt;</a:t>
            </a:r>
            <a:r>
              <a:rPr lang="en-CA" sz="2500" dirty="0" err="1" smtClean="0">
                <a:latin typeface="consolas"/>
              </a:rPr>
              <a:t>TService</a:t>
            </a:r>
            <a:r>
              <a:rPr lang="en-CA" sz="2500" dirty="0" smtClean="0">
                <a:latin typeface="consolas"/>
              </a:rPr>
              <a:t>&gt;(</a:t>
            </a:r>
            <a:r>
              <a:rPr lang="en-CA" sz="2500" dirty="0" smtClean="0">
                <a:solidFill>
                  <a:schemeClr val="accent6"/>
                </a:solidFill>
                <a:latin typeface="consolas"/>
              </a:rPr>
              <a:t>string</a:t>
            </a:r>
            <a:r>
              <a:rPr lang="en-CA" sz="2500" dirty="0" smtClean="0">
                <a:latin typeface="consolas"/>
              </a:rPr>
              <a:t> key);</a:t>
            </a:r>
          </a:p>
          <a:p>
            <a:pPr>
              <a:buNone/>
            </a:pPr>
            <a:r>
              <a:rPr lang="en-CA" sz="2500" dirty="0" smtClean="0">
                <a:latin typeface="consolas"/>
              </a:rPr>
              <a:t>  </a:t>
            </a:r>
            <a:r>
              <a:rPr lang="en-CA" sz="2500" dirty="0" err="1" smtClean="0">
                <a:latin typeface="consolas"/>
              </a:rPr>
              <a:t>IEnumerable</a:t>
            </a:r>
            <a:r>
              <a:rPr lang="en-CA" sz="2500" dirty="0" smtClean="0">
                <a:latin typeface="consolas"/>
              </a:rPr>
              <a:t>&lt;</a:t>
            </a:r>
            <a:r>
              <a:rPr lang="en-CA" sz="2500" dirty="0" err="1" smtClean="0">
                <a:latin typeface="consolas"/>
              </a:rPr>
              <a:t>TService</a:t>
            </a:r>
            <a:r>
              <a:rPr lang="en-CA" sz="2500" dirty="0" smtClean="0">
                <a:latin typeface="consolas"/>
              </a:rPr>
              <a:t>&gt; </a:t>
            </a:r>
            <a:r>
              <a:rPr lang="en-CA" sz="2500" dirty="0" err="1" smtClean="0">
                <a:latin typeface="consolas"/>
              </a:rPr>
              <a:t>GetAllInstances</a:t>
            </a:r>
            <a:r>
              <a:rPr lang="en-CA" sz="2500" dirty="0" smtClean="0">
                <a:latin typeface="consolas"/>
              </a:rPr>
              <a:t>&lt;</a:t>
            </a:r>
            <a:r>
              <a:rPr lang="en-CA" sz="2500" dirty="0" err="1" smtClean="0">
                <a:latin typeface="consolas"/>
              </a:rPr>
              <a:t>TService</a:t>
            </a:r>
            <a:r>
              <a:rPr lang="en-CA" sz="2500" dirty="0" smtClean="0">
                <a:latin typeface="consolas"/>
              </a:rPr>
              <a:t>&gt;();</a:t>
            </a:r>
          </a:p>
          <a:p>
            <a:pPr>
              <a:buNone/>
            </a:pPr>
            <a:r>
              <a:rPr lang="en-CA" sz="2500" dirty="0" smtClean="0">
                <a:latin typeface="consolas"/>
              </a:rPr>
              <a:t>}</a:t>
            </a:r>
            <a:endParaRPr lang="en-CA" sz="2500" dirty="0"/>
          </a:p>
        </p:txBody>
      </p:sp>
    </p:spTree>
  </p:cSld>
  <p:clrMapOvr>
    <a:masterClrMapping/>
  </p:clrMapOvr>
  <p:transition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MSDN Magazine Cover - March 200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538002" y="714356"/>
            <a:ext cx="4067998" cy="52864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904998" y="714356"/>
            <a:ext cx="5334004" cy="53340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Resources</a:t>
            </a:r>
            <a:endParaRPr lang="en-CA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i="1" dirty="0" smtClean="0"/>
              <a:t>Loosen Up: Tame Your Software Dependencies for More Flexible Apps,</a:t>
            </a:r>
            <a:r>
              <a:rPr lang="en-CA" dirty="0" smtClean="0"/>
              <a:t> MSDN Magazine March 2008</a:t>
            </a:r>
          </a:p>
          <a:p>
            <a:pPr lvl="1"/>
            <a:r>
              <a:rPr lang="en-CA" sz="2000" dirty="0" smtClean="0"/>
              <a:t>http://msdn.microsoft.com/en-us/magazine/cc337885.aspx</a:t>
            </a:r>
          </a:p>
          <a:p>
            <a:r>
              <a:rPr lang="en-CA" i="1" dirty="0" smtClean="0"/>
              <a:t>Bricks and Mortar: Building a Castle</a:t>
            </a:r>
            <a:r>
              <a:rPr lang="en-CA" dirty="0" smtClean="0"/>
              <a:t>, </a:t>
            </a:r>
            <a:r>
              <a:rPr lang="en-CA" dirty="0" err="1" smtClean="0"/>
              <a:t>CoDe</a:t>
            </a:r>
            <a:r>
              <a:rPr lang="en-CA" dirty="0" smtClean="0"/>
              <a:t> Magazine May/June 2009</a:t>
            </a:r>
          </a:p>
          <a:p>
            <a:pPr lvl="1"/>
            <a:r>
              <a:rPr lang="en-CA" sz="2000" dirty="0" smtClean="0"/>
              <a:t>http://code-magazine.com/Article.aspx?quickid=0906051</a:t>
            </a:r>
            <a:endParaRPr lang="en-CA" sz="2000" i="1" dirty="0" smtClean="0"/>
          </a:p>
          <a:p>
            <a:r>
              <a:rPr lang="en-CA" dirty="0" smtClean="0"/>
              <a:t>Castle Windsor</a:t>
            </a:r>
          </a:p>
          <a:p>
            <a:pPr lvl="1"/>
            <a:r>
              <a:rPr lang="en-CA" sz="2000" dirty="0" smtClean="0"/>
              <a:t>http://www.castleproject.org/container/</a:t>
            </a:r>
          </a:p>
          <a:p>
            <a:r>
              <a:rPr lang="en-CA" dirty="0" smtClean="0"/>
              <a:t>The Bookshelf</a:t>
            </a:r>
          </a:p>
          <a:p>
            <a:pPr lvl="1"/>
            <a:r>
              <a:rPr lang="en-CA" sz="2000" dirty="0" smtClean="0"/>
              <a:t>http://www.jameskovacs.com/blog/TheBookshelf.aspx</a:t>
            </a:r>
          </a:p>
        </p:txBody>
      </p:sp>
    </p:spTree>
  </p:cSld>
  <p:clrMapOvr>
    <a:masterClrMapping/>
  </p:clrMapOvr>
  <p:transition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Introduction to O/RM</a:t>
            </a:r>
            <a:endParaRPr lang="en-C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500042"/>
            <a:ext cx="7879954" cy="604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C:\Users\James\AppData\Local\Microsoft\Windows\Temporary Internet Files\Content.IE5\ASXQ65AU\MPj04012350000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58082" y="357166"/>
            <a:ext cx="1428412" cy="1785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OO and Relational Worlds</a:t>
            </a:r>
            <a:endParaRPr lang="en-C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OO</a:t>
            </a:r>
            <a:endParaRPr lang="en-CA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CA" dirty="0" smtClean="0"/>
              <a:t>Object-based</a:t>
            </a:r>
          </a:p>
          <a:p>
            <a:r>
              <a:rPr lang="en-CA" dirty="0" smtClean="0"/>
              <a:t>Unidirectional associations</a:t>
            </a:r>
          </a:p>
          <a:p>
            <a:r>
              <a:rPr lang="en-CA" dirty="0" smtClean="0"/>
              <a:t>Pointer from owner</a:t>
            </a:r>
          </a:p>
          <a:p>
            <a:r>
              <a:rPr lang="en-CA" dirty="0" smtClean="0"/>
              <a:t>Inheritance</a:t>
            </a:r>
          </a:p>
          <a:p>
            <a:r>
              <a:rPr lang="en-CA" dirty="0" smtClean="0"/>
              <a:t>Polymorphism</a:t>
            </a:r>
          </a:p>
          <a:p>
            <a:r>
              <a:rPr lang="en-CA" dirty="0" smtClean="0"/>
              <a:t>Many-to-many</a:t>
            </a:r>
            <a:endParaRPr lang="en-CA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CA" dirty="0" smtClean="0"/>
              <a:t>Relational</a:t>
            </a:r>
            <a:endParaRPr lang="en-CA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CA" dirty="0" smtClean="0"/>
              <a:t>Set-based</a:t>
            </a:r>
          </a:p>
          <a:p>
            <a:r>
              <a:rPr lang="en-CA" dirty="0" smtClean="0"/>
              <a:t>Bidirectional associations</a:t>
            </a:r>
          </a:p>
          <a:p>
            <a:r>
              <a:rPr lang="en-CA" dirty="0" smtClean="0"/>
              <a:t>FK on owned</a:t>
            </a:r>
          </a:p>
          <a:p>
            <a:r>
              <a:rPr lang="en-CA" dirty="0" smtClean="0"/>
              <a:t>No inheritance</a:t>
            </a:r>
          </a:p>
          <a:p>
            <a:r>
              <a:rPr lang="en-CA" dirty="0" smtClean="0"/>
              <a:t>No polymorphism</a:t>
            </a:r>
          </a:p>
          <a:p>
            <a:r>
              <a:rPr lang="en-CA" dirty="0" smtClean="0"/>
              <a:t>Join tables</a:t>
            </a:r>
            <a:endParaRPr lang="en-CA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err="1" smtClean="0"/>
              <a:t>NHibernate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Quick Survey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err="1" smtClean="0"/>
              <a:t>NHibernate</a:t>
            </a:r>
            <a:r>
              <a:rPr lang="en-CA" dirty="0" smtClean="0"/>
              <a:t> </a:t>
            </a:r>
            <a:r>
              <a:rPr lang="en-CA" dirty="0" err="1" smtClean="0"/>
              <a:t>Quickstart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solidFill>
            <a:schemeClr val="tx1"/>
          </a:solidFill>
        </p:spPr>
        <p:txBody>
          <a:bodyPr>
            <a:normAutofit lnSpcReduction="10000"/>
          </a:bodyPr>
          <a:lstStyle/>
          <a:p>
            <a:r>
              <a:rPr lang="en-CA" dirty="0" smtClean="0"/>
              <a:t>Create </a:t>
            </a:r>
            <a:r>
              <a:rPr lang="en-CA" dirty="0" err="1" smtClean="0"/>
              <a:t>hibernate.cfg.xml</a:t>
            </a:r>
            <a:r>
              <a:rPr lang="en-CA" dirty="0" smtClean="0"/>
              <a:t> or use </a:t>
            </a:r>
            <a:r>
              <a:rPr lang="en-CA" dirty="0" err="1" smtClean="0"/>
              <a:t>app.config</a:t>
            </a:r>
            <a:endParaRPr lang="en-CA" dirty="0" smtClean="0"/>
          </a:p>
          <a:p>
            <a:pPr>
              <a:buNone/>
            </a:pPr>
            <a:r>
              <a:rPr lang="en-CA" sz="2800" dirty="0" err="1" smtClean="0">
                <a:solidFill>
                  <a:srgbClr val="0000FF"/>
                </a:solidFill>
                <a:latin typeface="Consolas"/>
              </a:rPr>
              <a:t>var</a:t>
            </a:r>
            <a:r>
              <a:rPr lang="en-CA" sz="28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CA" sz="2800" dirty="0" err="1" smtClean="0">
                <a:solidFill>
                  <a:srgbClr val="000000"/>
                </a:solidFill>
                <a:latin typeface="Consolas"/>
              </a:rPr>
              <a:t>cfg</a:t>
            </a:r>
            <a:r>
              <a:rPr lang="en-CA" sz="2800" dirty="0" smtClean="0">
                <a:solidFill>
                  <a:srgbClr val="000000"/>
                </a:solidFill>
                <a:latin typeface="Consolas"/>
              </a:rPr>
              <a:t> = </a:t>
            </a:r>
            <a:r>
              <a:rPr lang="en-CA" sz="2800" dirty="0" smtClean="0">
                <a:solidFill>
                  <a:srgbClr val="0000FF"/>
                </a:solidFill>
                <a:latin typeface="Consolas"/>
              </a:rPr>
              <a:t>new</a:t>
            </a:r>
            <a:r>
              <a:rPr lang="en-CA" sz="28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CA" sz="2800" dirty="0" smtClean="0">
                <a:solidFill>
                  <a:srgbClr val="2B91AF"/>
                </a:solidFill>
                <a:latin typeface="Consolas"/>
              </a:rPr>
              <a:t>Configuration</a:t>
            </a:r>
            <a:r>
              <a:rPr lang="en-CA" sz="2800" dirty="0" smtClean="0">
                <a:solidFill>
                  <a:srgbClr val="000000"/>
                </a:solidFill>
                <a:latin typeface="Consolas"/>
              </a:rPr>
              <a:t>(); </a:t>
            </a:r>
          </a:p>
          <a:p>
            <a:pPr>
              <a:buNone/>
            </a:pPr>
            <a:r>
              <a:rPr lang="en-CA" sz="2800" dirty="0" err="1" smtClean="0">
                <a:solidFill>
                  <a:srgbClr val="000000"/>
                </a:solidFill>
                <a:latin typeface="Consolas"/>
              </a:rPr>
              <a:t>cfg.Configure</a:t>
            </a:r>
            <a:r>
              <a:rPr lang="en-CA" sz="2800" dirty="0" smtClean="0">
                <a:solidFill>
                  <a:srgbClr val="000000"/>
                </a:solidFill>
                <a:latin typeface="Consolas"/>
              </a:rPr>
              <a:t>();</a:t>
            </a:r>
          </a:p>
          <a:p>
            <a:pPr>
              <a:buNone/>
            </a:pPr>
            <a:r>
              <a:rPr lang="en-CA" sz="2800" dirty="0" err="1" smtClean="0">
                <a:solidFill>
                  <a:srgbClr val="0000FF"/>
                </a:solidFill>
                <a:latin typeface="Consolas"/>
              </a:rPr>
              <a:t>var</a:t>
            </a:r>
            <a:r>
              <a:rPr lang="en-CA" sz="28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CA" sz="2800" dirty="0" err="1" smtClean="0">
                <a:solidFill>
                  <a:srgbClr val="000000"/>
                </a:solidFill>
                <a:latin typeface="Consolas"/>
              </a:rPr>
              <a:t>sf</a:t>
            </a:r>
            <a:r>
              <a:rPr lang="en-CA" sz="2800" dirty="0" smtClean="0">
                <a:solidFill>
                  <a:srgbClr val="000000"/>
                </a:solidFill>
                <a:latin typeface="Consolas"/>
              </a:rPr>
              <a:t> = </a:t>
            </a:r>
            <a:r>
              <a:rPr lang="en-CA" sz="2800" dirty="0" err="1" smtClean="0">
                <a:solidFill>
                  <a:srgbClr val="000000"/>
                </a:solidFill>
                <a:latin typeface="Consolas"/>
              </a:rPr>
              <a:t>cfg.BuildSessionFactory</a:t>
            </a:r>
            <a:r>
              <a:rPr lang="en-CA" sz="2800" dirty="0" smtClean="0">
                <a:solidFill>
                  <a:srgbClr val="000000"/>
                </a:solidFill>
                <a:latin typeface="Consolas"/>
              </a:rPr>
              <a:t>();</a:t>
            </a:r>
          </a:p>
          <a:p>
            <a:pPr>
              <a:buNone/>
            </a:pPr>
            <a:r>
              <a:rPr lang="en-CA" sz="2800" dirty="0" smtClean="0">
                <a:solidFill>
                  <a:srgbClr val="0000FF"/>
                </a:solidFill>
                <a:latin typeface="Consolas"/>
              </a:rPr>
              <a:t>using</a:t>
            </a:r>
            <a:r>
              <a:rPr lang="en-CA" sz="28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CA" sz="2800" dirty="0" err="1" smtClean="0">
                <a:solidFill>
                  <a:srgbClr val="0000FF"/>
                </a:solidFill>
                <a:latin typeface="Consolas"/>
              </a:rPr>
              <a:t>var</a:t>
            </a:r>
            <a:r>
              <a:rPr lang="en-CA" sz="2800" dirty="0" smtClean="0">
                <a:solidFill>
                  <a:srgbClr val="000000"/>
                </a:solidFill>
                <a:latin typeface="Consolas"/>
              </a:rPr>
              <a:t> s = </a:t>
            </a:r>
            <a:r>
              <a:rPr lang="en-CA" sz="2800" dirty="0" err="1" smtClean="0">
                <a:solidFill>
                  <a:srgbClr val="000000"/>
                </a:solidFill>
                <a:latin typeface="Consolas"/>
              </a:rPr>
              <a:t>sf.OpenSession</a:t>
            </a:r>
            <a:r>
              <a:rPr lang="en-CA" sz="2800" dirty="0" smtClean="0">
                <a:solidFill>
                  <a:srgbClr val="000000"/>
                </a:solidFill>
                <a:latin typeface="Consolas"/>
              </a:rPr>
              <a:t>())</a:t>
            </a:r>
          </a:p>
          <a:p>
            <a:pPr>
              <a:buNone/>
            </a:pPr>
            <a:r>
              <a:rPr lang="en-CA" sz="2800" dirty="0" smtClean="0">
                <a:solidFill>
                  <a:srgbClr val="0000FF"/>
                </a:solidFill>
                <a:latin typeface="Consolas"/>
              </a:rPr>
              <a:t>using</a:t>
            </a:r>
            <a:r>
              <a:rPr lang="en-CA" sz="28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CA" sz="2800" dirty="0" err="1" smtClean="0">
                <a:solidFill>
                  <a:srgbClr val="0000FF"/>
                </a:solidFill>
                <a:latin typeface="Consolas"/>
              </a:rPr>
              <a:t>var</a:t>
            </a:r>
            <a:r>
              <a:rPr lang="en-CA" sz="28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CA" sz="2800" dirty="0" err="1" smtClean="0">
                <a:solidFill>
                  <a:srgbClr val="000000"/>
                </a:solidFill>
                <a:latin typeface="Consolas"/>
              </a:rPr>
              <a:t>tx</a:t>
            </a:r>
            <a:r>
              <a:rPr lang="en-CA" sz="2800" dirty="0" smtClean="0">
                <a:solidFill>
                  <a:srgbClr val="000000"/>
                </a:solidFill>
                <a:latin typeface="Consolas"/>
              </a:rPr>
              <a:t> = </a:t>
            </a:r>
            <a:r>
              <a:rPr lang="en-CA" sz="2800" dirty="0" err="1" smtClean="0">
                <a:solidFill>
                  <a:srgbClr val="000000"/>
                </a:solidFill>
                <a:latin typeface="Consolas"/>
              </a:rPr>
              <a:t>s.BeginTransaction</a:t>
            </a:r>
            <a:r>
              <a:rPr lang="en-CA" sz="2800" dirty="0" smtClean="0">
                <a:solidFill>
                  <a:srgbClr val="000000"/>
                </a:solidFill>
                <a:latin typeface="Consolas"/>
              </a:rPr>
              <a:t>()) {</a:t>
            </a:r>
          </a:p>
          <a:p>
            <a:pPr>
              <a:buNone/>
            </a:pPr>
            <a:r>
              <a:rPr lang="en-CA" sz="2800" dirty="0" smtClean="0">
                <a:solidFill>
                  <a:srgbClr val="000000"/>
                </a:solidFill>
                <a:latin typeface="Consolas"/>
              </a:rPr>
              <a:t>   </a:t>
            </a:r>
            <a:r>
              <a:rPr lang="en-CA" sz="2800" dirty="0" err="1" smtClean="0">
                <a:solidFill>
                  <a:srgbClr val="0000FF"/>
                </a:solidFill>
                <a:latin typeface="Consolas"/>
              </a:rPr>
              <a:t>var</a:t>
            </a:r>
            <a:r>
              <a:rPr lang="en-CA" sz="2800" dirty="0" smtClean="0">
                <a:solidFill>
                  <a:srgbClr val="000000"/>
                </a:solidFill>
                <a:latin typeface="Consolas"/>
              </a:rPr>
              <a:t> c = </a:t>
            </a:r>
            <a:r>
              <a:rPr lang="en-CA" sz="2800" dirty="0" err="1" smtClean="0">
                <a:solidFill>
                  <a:srgbClr val="000000"/>
                </a:solidFill>
                <a:latin typeface="Consolas"/>
              </a:rPr>
              <a:t>s.Get</a:t>
            </a:r>
            <a:r>
              <a:rPr lang="en-CA" sz="2800" dirty="0" smtClean="0">
                <a:solidFill>
                  <a:srgbClr val="000000"/>
                </a:solidFill>
                <a:latin typeface="Consolas"/>
              </a:rPr>
              <a:t>&lt;</a:t>
            </a:r>
            <a:r>
              <a:rPr lang="en-CA" sz="2800" dirty="0" smtClean="0">
                <a:solidFill>
                  <a:srgbClr val="2B91AF"/>
                </a:solidFill>
                <a:latin typeface="Consolas"/>
              </a:rPr>
              <a:t>Customer</a:t>
            </a:r>
            <a:r>
              <a:rPr lang="en-CA" sz="2800" dirty="0" smtClean="0">
                <a:solidFill>
                  <a:srgbClr val="000000"/>
                </a:solidFill>
                <a:latin typeface="Consolas"/>
              </a:rPr>
              <a:t>&gt;(42);</a:t>
            </a:r>
          </a:p>
          <a:p>
            <a:pPr>
              <a:buNone/>
            </a:pPr>
            <a:r>
              <a:rPr lang="en-CA" sz="2800" dirty="0" smtClean="0">
                <a:solidFill>
                  <a:srgbClr val="000000"/>
                </a:solidFill>
                <a:latin typeface="Consolas"/>
              </a:rPr>
              <a:t>   </a:t>
            </a:r>
            <a:r>
              <a:rPr lang="en-CA" sz="2800" dirty="0" err="1" smtClean="0">
                <a:solidFill>
                  <a:srgbClr val="000000"/>
                </a:solidFill>
                <a:latin typeface="Consolas"/>
              </a:rPr>
              <a:t>tx.Commit</a:t>
            </a:r>
            <a:r>
              <a:rPr lang="en-CA" sz="2800" dirty="0" smtClean="0">
                <a:solidFill>
                  <a:srgbClr val="000000"/>
                </a:solidFill>
                <a:latin typeface="Consolas"/>
              </a:rPr>
              <a:t>();</a:t>
            </a:r>
          </a:p>
          <a:p>
            <a:pPr>
              <a:buNone/>
            </a:pPr>
            <a:r>
              <a:rPr lang="en-CA" sz="2800" dirty="0" smtClean="0">
                <a:solidFill>
                  <a:srgbClr val="000000"/>
                </a:solidFill>
                <a:latin typeface="Consolas"/>
              </a:rPr>
              <a:t>}</a:t>
            </a:r>
          </a:p>
        </p:txBody>
      </p:sp>
      <p:pic>
        <p:nvPicPr>
          <p:cNvPr id="1027" name="Picture 3" descr="C:\Users\James\AppData\Local\Microsoft\Windows\Temporary Internet Files\Content.IE5\ASXQ65AU\MCj03642040000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72330" y="428604"/>
            <a:ext cx="1835201" cy="14072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err="1" smtClean="0"/>
              <a:t>NHibernate</a:t>
            </a:r>
            <a:r>
              <a:rPr lang="en-CA" dirty="0" smtClean="0"/>
              <a:t> API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CA" dirty="0" smtClean="0"/>
          </a:p>
          <a:p>
            <a:pPr>
              <a:buNone/>
            </a:pPr>
            <a:endParaRPr lang="en-CA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5245840"/>
              </p:ext>
            </p:extLst>
          </p:nvPr>
        </p:nvGraphicFramePr>
        <p:xfrm>
          <a:off x="285720" y="1556792"/>
          <a:ext cx="8572560" cy="4308016"/>
        </p:xfrm>
        <a:graphic>
          <a:graphicData uri="http://schemas.openxmlformats.org/drawingml/2006/table">
            <a:tbl>
              <a:tblPr bandRow="1">
                <a:tableStyleId>{21E4AEA4-8DFA-4A89-87EB-49C32662AFE0}</a:tableStyleId>
              </a:tblPr>
              <a:tblGrid>
                <a:gridCol w="2643206"/>
                <a:gridCol w="5929354"/>
              </a:tblGrid>
              <a:tr h="510527">
                <a:tc>
                  <a:txBody>
                    <a:bodyPr/>
                    <a:lstStyle/>
                    <a:p>
                      <a:r>
                        <a:rPr lang="en-CA" sz="2400" dirty="0" smtClean="0"/>
                        <a:t>Configuration</a:t>
                      </a:r>
                      <a:endParaRPr lang="en-CA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400" dirty="0" smtClean="0"/>
                        <a:t>Class for bootstrapping </a:t>
                      </a:r>
                      <a:r>
                        <a:rPr lang="en-CA" sz="2400" dirty="0" err="1" smtClean="0"/>
                        <a:t>NHibernate</a:t>
                      </a:r>
                      <a:endParaRPr lang="en-CA" sz="2400" dirty="0" smtClean="0"/>
                    </a:p>
                  </a:txBody>
                  <a:tcPr/>
                </a:tc>
              </a:tr>
              <a:tr h="519475">
                <a:tc>
                  <a:txBody>
                    <a:bodyPr/>
                    <a:lstStyle/>
                    <a:p>
                      <a:r>
                        <a:rPr lang="en-CA" sz="2400" dirty="0" err="1" smtClean="0"/>
                        <a:t>ISessionFactory</a:t>
                      </a:r>
                      <a:endParaRPr lang="en-CA" sz="2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400" dirty="0" smtClean="0"/>
                        <a:t>Factory for creating sessions</a:t>
                      </a:r>
                    </a:p>
                  </a:txBody>
                  <a:tcPr/>
                </a:tc>
              </a:tr>
              <a:tr h="896629">
                <a:tc>
                  <a:txBody>
                    <a:bodyPr/>
                    <a:lstStyle/>
                    <a:p>
                      <a:r>
                        <a:rPr lang="en-CA" sz="2400" dirty="0" err="1" smtClean="0"/>
                        <a:t>ISession</a:t>
                      </a:r>
                      <a:endParaRPr lang="en-CA" sz="2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400" dirty="0" smtClean="0"/>
                        <a:t>Roughly analogous to a database connection</a:t>
                      </a:r>
                    </a:p>
                  </a:txBody>
                  <a:tcPr/>
                </a:tc>
              </a:tr>
              <a:tr h="502261">
                <a:tc>
                  <a:txBody>
                    <a:bodyPr/>
                    <a:lstStyle/>
                    <a:p>
                      <a:r>
                        <a:rPr lang="en-CA" sz="2400" dirty="0" err="1" smtClean="0"/>
                        <a:t>ITransaction</a:t>
                      </a:r>
                      <a:endParaRPr lang="en-CA" sz="2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400" dirty="0" smtClean="0"/>
                        <a:t>Abstracts underlying transaction semantics</a:t>
                      </a:r>
                      <a:endParaRPr lang="en-CA" sz="2400" dirty="0"/>
                    </a:p>
                  </a:txBody>
                  <a:tcPr/>
                </a:tc>
              </a:tr>
              <a:tr h="519475">
                <a:tc>
                  <a:txBody>
                    <a:bodyPr/>
                    <a:lstStyle/>
                    <a:p>
                      <a:r>
                        <a:rPr lang="en-CA" sz="2400" dirty="0" err="1" smtClean="0"/>
                        <a:t>IQuery</a:t>
                      </a:r>
                      <a:endParaRPr lang="en-CA" sz="2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400" dirty="0" smtClean="0"/>
                        <a:t>String-based query API aka</a:t>
                      </a:r>
                      <a:r>
                        <a:rPr lang="en-CA" sz="2400" baseline="0" dirty="0" smtClean="0"/>
                        <a:t> HQL</a:t>
                      </a:r>
                      <a:endParaRPr lang="en-CA" sz="2400" dirty="0" smtClean="0"/>
                    </a:p>
                  </a:txBody>
                  <a:tcPr/>
                </a:tc>
              </a:tr>
              <a:tr h="51947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400" dirty="0" err="1" smtClean="0"/>
                        <a:t>ICriteria</a:t>
                      </a:r>
                      <a:endParaRPr lang="en-CA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400" dirty="0" smtClean="0"/>
                        <a:t>Object-based query API aka Criteria</a:t>
                      </a:r>
                    </a:p>
                  </a:txBody>
                  <a:tcPr/>
                </a:tc>
              </a:tr>
              <a:tr h="51947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400" dirty="0" smtClean="0"/>
                        <a:t>LINQ</a:t>
                      </a:r>
                      <a:endParaRPr lang="en-CA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400" dirty="0" smtClean="0"/>
                        <a:t>LINQ</a:t>
                      </a:r>
                      <a:r>
                        <a:rPr lang="en-CA" sz="2400" baseline="0" dirty="0" smtClean="0"/>
                        <a:t> query API for </a:t>
                      </a:r>
                      <a:r>
                        <a:rPr lang="en-CA" sz="2400" baseline="0" dirty="0" err="1" smtClean="0"/>
                        <a:t>NHibernate</a:t>
                      </a:r>
                      <a:endParaRPr lang="en-CA" sz="2400" dirty="0" smtClean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388" y="500042"/>
            <a:ext cx="22955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Patterns in </a:t>
            </a:r>
            <a:r>
              <a:rPr lang="en-CA" dirty="0" err="1" smtClean="0"/>
              <a:t>NHibernate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Data </a:t>
            </a:r>
            <a:r>
              <a:rPr lang="en-CA" dirty="0" err="1" smtClean="0"/>
              <a:t>Mapper</a:t>
            </a:r>
            <a:endParaRPr lang="en-CA" dirty="0" smtClean="0"/>
          </a:p>
          <a:p>
            <a:r>
              <a:rPr lang="en-CA" dirty="0" smtClean="0"/>
              <a:t>Identity Map</a:t>
            </a:r>
          </a:p>
          <a:p>
            <a:r>
              <a:rPr lang="en-CA" dirty="0" smtClean="0"/>
              <a:t>Unit of Work</a:t>
            </a:r>
          </a:p>
          <a:p>
            <a:r>
              <a:rPr lang="en-CA" dirty="0" smtClean="0"/>
              <a:t>Lazy Loading</a:t>
            </a:r>
          </a:p>
          <a:p>
            <a:r>
              <a:rPr lang="en-CA" dirty="0" smtClean="0"/>
              <a:t>And many more from Martin Fowler’s </a:t>
            </a:r>
            <a:r>
              <a:rPr lang="en-CA" i="1" dirty="0" smtClean="0"/>
              <a:t>Patterns of Enterprise Application </a:t>
            </a:r>
            <a:r>
              <a:rPr lang="en-CA" i="1" dirty="0" err="1" smtClean="0"/>
              <a:t>Architcture</a:t>
            </a:r>
            <a:endParaRPr lang="en-CA" dirty="0"/>
          </a:p>
        </p:txBody>
      </p:sp>
      <p:pic>
        <p:nvPicPr>
          <p:cNvPr id="3074" name="Picture 2" descr="C:\Users\James\AppData\Local\Microsoft\Windows\Temporary Internet Files\Content.IE5\P5RRDZWH\MPj04393220000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72132" y="4286256"/>
            <a:ext cx="3200400" cy="2124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err="1" smtClean="0"/>
              <a:t>Intellisense</a:t>
            </a:r>
            <a:r>
              <a:rPr lang="en-CA" dirty="0" smtClean="0"/>
              <a:t> for </a:t>
            </a:r>
            <a:r>
              <a:rPr lang="en-CA" dirty="0" err="1" smtClean="0"/>
              <a:t>NHibernate</a:t>
            </a:r>
            <a:endParaRPr lang="en-CA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Drop XSD files</a:t>
            </a:r>
          </a:p>
          <a:p>
            <a:pPr lvl="1"/>
            <a:r>
              <a:rPr lang="en-CA" dirty="0" smtClean="0"/>
              <a:t>nhibernate-mapping.xsd</a:t>
            </a:r>
          </a:p>
          <a:p>
            <a:pPr lvl="1"/>
            <a:r>
              <a:rPr lang="en-CA" dirty="0" smtClean="0"/>
              <a:t>nhibernate-configuration.xsd</a:t>
            </a:r>
          </a:p>
          <a:p>
            <a:r>
              <a:rPr lang="en-CA" dirty="0" smtClean="0"/>
              <a:t>Into</a:t>
            </a:r>
          </a:p>
          <a:p>
            <a:pPr lvl="1"/>
            <a:r>
              <a:rPr lang="nn-NO" dirty="0" smtClean="0"/>
              <a:t>C:\Program Files \Microsoft Visual Studio 9.0\xml\schemas</a:t>
            </a:r>
          </a:p>
          <a:p>
            <a:pPr lvl="2">
              <a:buNone/>
            </a:pPr>
            <a:r>
              <a:rPr lang="nn-NO" dirty="0" smtClean="0"/>
              <a:t>Or</a:t>
            </a:r>
          </a:p>
          <a:p>
            <a:pPr lvl="1"/>
            <a:r>
              <a:rPr lang="nn-NO" dirty="0" smtClean="0"/>
              <a:t>C:\Program Files (x86)\Microsoft Visual Studio 9.0\xml\schemas</a:t>
            </a:r>
          </a:p>
        </p:txBody>
      </p:sp>
      <p:pic>
        <p:nvPicPr>
          <p:cNvPr id="4099" name="Picture 3" descr="C:\Users\James\AppData\Local\Microsoft\Windows\Temporary Internet Files\Content.IE5\P5RRDZWH\MCj04260720000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9520" y="571480"/>
            <a:ext cx="1143000" cy="1825625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Lab: Initial Setup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CA" dirty="0" smtClean="0"/>
              <a:t>Install Subversion client</a:t>
            </a:r>
          </a:p>
          <a:p>
            <a:r>
              <a:rPr lang="en-CA" dirty="0" smtClean="0"/>
              <a:t>Install </a:t>
            </a:r>
            <a:r>
              <a:rPr lang="en-CA" dirty="0" err="1" smtClean="0"/>
              <a:t>VisualSVN</a:t>
            </a:r>
            <a:r>
              <a:rPr lang="en-CA" dirty="0" smtClean="0"/>
              <a:t> (optional)</a:t>
            </a:r>
          </a:p>
          <a:p>
            <a:r>
              <a:rPr lang="en-CA" dirty="0" smtClean="0"/>
              <a:t>Download from Subversion</a:t>
            </a:r>
          </a:p>
          <a:p>
            <a:r>
              <a:rPr lang="en-CA" dirty="0" smtClean="0"/>
              <a:t>Install XSD files</a:t>
            </a:r>
          </a:p>
          <a:p>
            <a:r>
              <a:rPr lang="en-CA" dirty="0" smtClean="0"/>
              <a:t>Install </a:t>
            </a:r>
            <a:r>
              <a:rPr lang="en-CA" dirty="0" err="1" smtClean="0"/>
              <a:t>ReSharper</a:t>
            </a:r>
            <a:r>
              <a:rPr lang="en-CA" dirty="0" smtClean="0"/>
              <a:t> templates</a:t>
            </a:r>
          </a:p>
          <a:p>
            <a:r>
              <a:rPr lang="en-CA" dirty="0" smtClean="0"/>
              <a:t>Install </a:t>
            </a:r>
            <a:r>
              <a:rPr lang="en-CA" dirty="0" err="1" smtClean="0"/>
              <a:t>NHibernate</a:t>
            </a:r>
            <a:r>
              <a:rPr lang="en-CA" dirty="0" smtClean="0"/>
              <a:t> Plug-in 1.0</a:t>
            </a:r>
          </a:p>
          <a:p>
            <a:r>
              <a:rPr lang="en-CA" dirty="0" smtClean="0"/>
              <a:t>Create empty database</a:t>
            </a:r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Configuration</a:t>
            </a:r>
            <a:endParaRPr lang="en-C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err="1" smtClean="0"/>
              <a:t>NHibernate</a:t>
            </a:r>
            <a:r>
              <a:rPr lang="en-CA" dirty="0" smtClean="0"/>
              <a:t> Configuration</a:t>
            </a:r>
            <a:endParaRPr lang="en-CA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err="1" smtClean="0"/>
              <a:t>hibernate.cfg.xml</a:t>
            </a:r>
            <a:endParaRPr lang="en-CA" dirty="0" smtClean="0"/>
          </a:p>
          <a:p>
            <a:r>
              <a:rPr lang="en-CA" dirty="0" err="1" smtClean="0"/>
              <a:t>App.config</a:t>
            </a:r>
            <a:r>
              <a:rPr lang="en-CA" dirty="0" smtClean="0"/>
              <a:t> or </a:t>
            </a:r>
            <a:r>
              <a:rPr lang="en-CA" dirty="0" err="1" smtClean="0"/>
              <a:t>Web.config</a:t>
            </a:r>
            <a:endParaRPr lang="en-CA" dirty="0" smtClean="0"/>
          </a:p>
          <a:p>
            <a:r>
              <a:rPr lang="en-CA" dirty="0" smtClean="0"/>
              <a:t>Run-time</a:t>
            </a:r>
            <a:endParaRPr lang="en-CA" dirty="0"/>
          </a:p>
        </p:txBody>
      </p:sp>
      <p:pic>
        <p:nvPicPr>
          <p:cNvPr id="6149" name="Picture 5" descr="C:\Users\James\AppData\Local\Microsoft\Windows\Temporary Internet Files\Content.IE5\VEQDOZKH\MPj04018240000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3714752"/>
            <a:ext cx="3901440" cy="2599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DEMO</a:t>
            </a:r>
            <a:endParaRPr lang="en-CA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Configuring </a:t>
            </a:r>
            <a:r>
              <a:rPr lang="en-CA" dirty="0" err="1" smtClean="0"/>
              <a:t>NHibernate</a:t>
            </a:r>
            <a:endParaRPr lang="en-CA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Lab: Configuration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CA" dirty="0" smtClean="0"/>
              <a:t>Create an application</a:t>
            </a:r>
          </a:p>
          <a:p>
            <a:r>
              <a:rPr lang="en-CA" dirty="0" smtClean="0"/>
              <a:t>Reference assemblies</a:t>
            </a:r>
          </a:p>
          <a:p>
            <a:r>
              <a:rPr lang="en-CA" dirty="0" smtClean="0"/>
              <a:t>Add a configuration file</a:t>
            </a:r>
          </a:p>
          <a:p>
            <a:r>
              <a:rPr lang="en-CA" dirty="0" smtClean="0"/>
              <a:t>Configure </a:t>
            </a:r>
            <a:r>
              <a:rPr lang="en-CA" dirty="0" err="1" smtClean="0"/>
              <a:t>NHibernate</a:t>
            </a:r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Mapping</a:t>
            </a:r>
            <a:endParaRPr lang="en-C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002" y="428604"/>
            <a:ext cx="8389996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Mapping Basics</a:t>
            </a:r>
            <a:endParaRPr lang="en-CA" dirty="0"/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</p:nvPr>
        </p:nvGraphicFramePr>
        <p:xfrm>
          <a:off x="304800" y="1600200"/>
          <a:ext cx="8610600" cy="4419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CA" dirty="0" smtClean="0"/>
              <a:t>Mapping Metadata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CA" dirty="0" smtClean="0"/>
              <a:t>XML files (hbm.xml)</a:t>
            </a:r>
          </a:p>
          <a:p>
            <a:pPr lvl="0"/>
            <a:r>
              <a:rPr lang="en-CA" dirty="0" err="1" smtClean="0"/>
              <a:t>NHibernate.Mapping.Attributes</a:t>
            </a:r>
            <a:r>
              <a:rPr lang="en-CA" dirty="0" smtClean="0"/>
              <a:t> in </a:t>
            </a:r>
            <a:r>
              <a:rPr lang="en-CA" dirty="0" err="1" smtClean="0"/>
              <a:t>NHContrib</a:t>
            </a:r>
            <a:endParaRPr lang="en-CA" dirty="0" smtClean="0"/>
          </a:p>
          <a:p>
            <a:pPr lvl="0"/>
            <a:r>
              <a:rPr lang="en-CA" dirty="0" smtClean="0"/>
              <a:t>Castle </a:t>
            </a:r>
            <a:r>
              <a:rPr lang="en-CA" dirty="0" err="1" smtClean="0"/>
              <a:t>ActiveRecord</a:t>
            </a:r>
            <a:endParaRPr lang="en-CA" dirty="0" smtClean="0"/>
          </a:p>
          <a:p>
            <a:pPr lvl="0"/>
            <a:r>
              <a:rPr lang="en-CA" dirty="0" smtClean="0"/>
              <a:t>Fluent </a:t>
            </a:r>
            <a:r>
              <a:rPr lang="en-CA" dirty="0" err="1" smtClean="0"/>
              <a:t>NHibernate</a:t>
            </a:r>
            <a:endParaRPr lang="en-CA" dirty="0" smtClean="0"/>
          </a:p>
          <a:p>
            <a:pPr lvl="1"/>
            <a:r>
              <a:rPr lang="en-CA" dirty="0" err="1" smtClean="0"/>
              <a:t>ClassMap</a:t>
            </a:r>
            <a:r>
              <a:rPr lang="en-CA" dirty="0" smtClean="0"/>
              <a:t>&lt;T&gt;</a:t>
            </a:r>
          </a:p>
          <a:p>
            <a:pPr lvl="1"/>
            <a:r>
              <a:rPr lang="en-CA" dirty="0" err="1" smtClean="0"/>
              <a:t>Automaps</a:t>
            </a:r>
            <a:endParaRPr lang="en-CA" dirty="0" smtClean="0"/>
          </a:p>
        </p:txBody>
      </p:sp>
      <p:pic>
        <p:nvPicPr>
          <p:cNvPr id="8194" name="Picture 2" descr="C:\Users\James\AppData\Local\Microsoft\Windows\Temporary Internet Files\Content.IE5\ETGN8VDK\MPj04384230000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388" y="4071942"/>
            <a:ext cx="2343144" cy="23185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DEMO</a:t>
            </a:r>
            <a:endParaRPr lang="en-CA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Mapping, Schema Generation, and Simple Fetches</a:t>
            </a:r>
            <a:endParaRPr lang="en-CA" dirty="0"/>
          </a:p>
        </p:txBody>
      </p:sp>
    </p:spTree>
  </p:cSld>
  <p:clrMapOvr>
    <a:masterClrMapping/>
  </p:clrMapOvr>
  <p:transition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Lab: Mapping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CA" dirty="0" smtClean="0"/>
              <a:t>Create a class with simple properties</a:t>
            </a:r>
          </a:p>
          <a:p>
            <a:r>
              <a:rPr lang="en-CA" dirty="0" smtClean="0"/>
              <a:t>Map the class using </a:t>
            </a:r>
            <a:r>
              <a:rPr lang="en-CA" dirty="0" err="1" smtClean="0"/>
              <a:t>ClassMap</a:t>
            </a:r>
            <a:r>
              <a:rPr lang="en-CA" dirty="0" smtClean="0"/>
              <a:t>&lt;T&gt;</a:t>
            </a:r>
          </a:p>
          <a:p>
            <a:r>
              <a:rPr lang="en-CA" dirty="0" smtClean="0"/>
              <a:t>Export the database schema</a:t>
            </a:r>
          </a:p>
          <a:p>
            <a:r>
              <a:rPr lang="en-CA" dirty="0" smtClean="0"/>
              <a:t>Insert some data using </a:t>
            </a:r>
            <a:r>
              <a:rPr lang="en-CA" dirty="0" err="1" smtClean="0"/>
              <a:t>session.Save</a:t>
            </a:r>
            <a:r>
              <a:rPr lang="en-CA" dirty="0" smtClean="0"/>
              <a:t>(</a:t>
            </a:r>
            <a:r>
              <a:rPr lang="en-CA" dirty="0" err="1" smtClean="0"/>
              <a:t>obj</a:t>
            </a:r>
            <a:r>
              <a:rPr lang="en-CA" dirty="0" smtClean="0"/>
              <a:t>)</a:t>
            </a:r>
          </a:p>
          <a:p>
            <a:r>
              <a:rPr lang="en-CA" dirty="0" smtClean="0"/>
              <a:t>Retrieve the saved data using </a:t>
            </a:r>
            <a:r>
              <a:rPr lang="en-CA" dirty="0" err="1" smtClean="0"/>
              <a:t>session.Get</a:t>
            </a:r>
            <a:r>
              <a:rPr lang="en-CA" dirty="0" smtClean="0"/>
              <a:t>&lt;T&gt;() and </a:t>
            </a:r>
            <a:r>
              <a:rPr lang="en-CA" dirty="0" err="1" smtClean="0"/>
              <a:t>session.Load</a:t>
            </a:r>
            <a:r>
              <a:rPr lang="en-CA" dirty="0" smtClean="0"/>
              <a:t>&lt;T&gt;()</a:t>
            </a:r>
          </a:p>
          <a:p>
            <a:endParaRPr lang="en-CA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Relationships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  <p:transition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CA" dirty="0" smtClean="0"/>
              <a:t>Understanding Relationships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CA" dirty="0" smtClean="0"/>
              <a:t>&lt;one-to-one name=“Person”/&gt;</a:t>
            </a:r>
          </a:p>
          <a:p>
            <a:pPr lvl="1"/>
            <a:r>
              <a:rPr lang="en-CA" sz="2400" dirty="0" smtClean="0"/>
              <a:t>Two tables, Customer and Person, share same PK</a:t>
            </a:r>
          </a:p>
          <a:p>
            <a:r>
              <a:rPr lang="en-CA" dirty="0" smtClean="0"/>
              <a:t>&lt;one-to-many class=“Order”/&gt; inside &lt;set&gt;</a:t>
            </a:r>
          </a:p>
          <a:p>
            <a:pPr lvl="1"/>
            <a:r>
              <a:rPr lang="en-CA" sz="2400" dirty="0" smtClean="0"/>
              <a:t>Two tables, Customer and Order, with a </a:t>
            </a:r>
            <a:r>
              <a:rPr lang="en-CA" sz="2400" dirty="0" err="1" smtClean="0"/>
              <a:t>CustomerId</a:t>
            </a:r>
            <a:r>
              <a:rPr lang="en-CA" sz="2400" dirty="0" smtClean="0"/>
              <a:t> on the Order table</a:t>
            </a:r>
          </a:p>
          <a:p>
            <a:r>
              <a:rPr lang="en-CA" dirty="0" smtClean="0"/>
              <a:t>&lt;many-to-one name=“Customer”/&gt; on Order</a:t>
            </a:r>
          </a:p>
          <a:p>
            <a:pPr lvl="1"/>
            <a:r>
              <a:rPr lang="en-CA" sz="2400" dirty="0" smtClean="0"/>
              <a:t>Two tables, Customer and Order, with a FK on Order pointing back to its parent Customer</a:t>
            </a:r>
          </a:p>
          <a:p>
            <a:r>
              <a:rPr lang="en-CA" dirty="0" smtClean="0"/>
              <a:t>&lt;many-to-many&gt;</a:t>
            </a:r>
          </a:p>
          <a:p>
            <a:pPr lvl="1"/>
            <a:r>
              <a:rPr lang="en-CA" sz="2400" dirty="0" smtClean="0"/>
              <a:t>Two tables with a joining table</a:t>
            </a:r>
          </a:p>
          <a:p>
            <a:pPr lvl="1"/>
            <a:r>
              <a:rPr lang="en-CA" sz="2400" dirty="0" smtClean="0"/>
              <a:t>Joining table has two FKs, one to each table</a:t>
            </a:r>
          </a:p>
        </p:txBody>
      </p:sp>
      <p:pic>
        <p:nvPicPr>
          <p:cNvPr id="14340" name="Picture 4" descr="C:\Users\James\AppData\Local\Microsoft\Windows\Temporary Internet Files\Content.IE5\P5RRDZWH\MCj04115660000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72330" y="4643446"/>
            <a:ext cx="1781175" cy="18065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One-to-One Associations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lvl="0"/>
            <a:r>
              <a:rPr lang="en-CA" dirty="0" smtClean="0"/>
              <a:t>Use &lt;many-to-one&gt; element</a:t>
            </a:r>
          </a:p>
          <a:p>
            <a:pPr lvl="1"/>
            <a:r>
              <a:rPr lang="en-CA" dirty="0" smtClean="0"/>
              <a:t>Standard FK in parent table to child table</a:t>
            </a:r>
          </a:p>
          <a:p>
            <a:pPr lvl="1"/>
            <a:r>
              <a:rPr lang="en-CA" dirty="0" smtClean="0"/>
              <a:t>E.g. Person HAS-A </a:t>
            </a:r>
            <a:r>
              <a:rPr lang="en-CA" dirty="0" err="1" smtClean="0"/>
              <a:t>HomeAddress</a:t>
            </a:r>
            <a:endParaRPr lang="en-CA" dirty="0" smtClean="0"/>
          </a:p>
          <a:p>
            <a:pPr lvl="1"/>
            <a:r>
              <a:rPr lang="en-CA" dirty="0" smtClean="0"/>
              <a:t>&lt;many-to-one name=“</a:t>
            </a:r>
            <a:r>
              <a:rPr lang="en-CA" dirty="0" err="1" smtClean="0"/>
              <a:t>HomeAddress</a:t>
            </a:r>
            <a:r>
              <a:rPr lang="en-CA" dirty="0" smtClean="0"/>
              <a:t>” cascade=“all-delete-orphan”/&gt;</a:t>
            </a:r>
          </a:p>
          <a:p>
            <a:pPr lvl="2"/>
            <a:r>
              <a:rPr lang="en-CA" dirty="0" smtClean="0"/>
              <a:t>where </a:t>
            </a:r>
            <a:r>
              <a:rPr lang="en-CA" dirty="0" err="1" smtClean="0"/>
              <a:t>HomeAddress</a:t>
            </a:r>
            <a:r>
              <a:rPr lang="en-CA" dirty="0" smtClean="0"/>
              <a:t> is an entity with its own PK</a:t>
            </a:r>
          </a:p>
          <a:p>
            <a:pPr lvl="0"/>
            <a:r>
              <a:rPr lang="en-CA" dirty="0" smtClean="0"/>
              <a:t>Avoid &lt;one-to-one&gt; element</a:t>
            </a:r>
          </a:p>
          <a:p>
            <a:pPr lvl="1"/>
            <a:r>
              <a:rPr lang="en-CA" dirty="0" smtClean="0"/>
              <a:t>Used for two tables that share the same primary key</a:t>
            </a:r>
          </a:p>
          <a:p>
            <a:pPr lvl="1"/>
            <a:r>
              <a:rPr lang="en-CA" dirty="0" smtClean="0"/>
              <a:t>Typically better mapped using</a:t>
            </a:r>
          </a:p>
          <a:p>
            <a:pPr lvl="2"/>
            <a:r>
              <a:rPr lang="en-CA" dirty="0" smtClean="0"/>
              <a:t>Inheritance</a:t>
            </a:r>
          </a:p>
          <a:p>
            <a:pPr lvl="2"/>
            <a:r>
              <a:rPr lang="en-CA" dirty="0" smtClean="0"/>
              <a:t>&lt;many-to-one&gt;</a:t>
            </a:r>
          </a:p>
          <a:p>
            <a:pPr lvl="1"/>
            <a:r>
              <a:rPr lang="en-CA" dirty="0" smtClean="0"/>
              <a:t>More information in </a:t>
            </a:r>
            <a:r>
              <a:rPr lang="en-CA" dirty="0" err="1" smtClean="0"/>
              <a:t>NHibernate</a:t>
            </a:r>
            <a:r>
              <a:rPr lang="en-CA" dirty="0" smtClean="0"/>
              <a:t> documentation</a:t>
            </a:r>
          </a:p>
        </p:txBody>
      </p:sp>
      <p:pic>
        <p:nvPicPr>
          <p:cNvPr id="15367" name="Picture 7" descr="C:\Users\James\AppData\Local\Microsoft\Windows\Temporary Internet Files\Content.IE5\P5RRDZWH\MCj04218680000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768" y="500042"/>
            <a:ext cx="1670609" cy="12481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00958" y="3857628"/>
            <a:ext cx="1394861" cy="21168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CA" dirty="0" smtClean="0"/>
              <a:t>Sets, Lists, and Bags... Oh My!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lvl="0"/>
            <a:r>
              <a:rPr lang="en-CA" dirty="0" smtClean="0"/>
              <a:t>Set</a:t>
            </a:r>
          </a:p>
          <a:p>
            <a:pPr lvl="1"/>
            <a:r>
              <a:rPr lang="en-CA" dirty="0" smtClean="0"/>
              <a:t>Unordered collection of unique elements</a:t>
            </a:r>
          </a:p>
          <a:p>
            <a:pPr lvl="1"/>
            <a:r>
              <a:rPr lang="en-CA" dirty="0" smtClean="0"/>
              <a:t>Mapped using </a:t>
            </a:r>
            <a:r>
              <a:rPr lang="en-CA" dirty="0" err="1" smtClean="0"/>
              <a:t>Iesi.Collections.Generic.ISet</a:t>
            </a:r>
            <a:r>
              <a:rPr lang="en-CA" dirty="0" smtClean="0"/>
              <a:t>&lt;T&gt;</a:t>
            </a:r>
          </a:p>
          <a:p>
            <a:r>
              <a:rPr lang="en-CA" dirty="0" smtClean="0"/>
              <a:t>List</a:t>
            </a:r>
          </a:p>
          <a:p>
            <a:pPr lvl="1"/>
            <a:r>
              <a:rPr lang="en-CA" dirty="0" smtClean="0"/>
              <a:t>Ordered collection of non-unique elements</a:t>
            </a:r>
          </a:p>
          <a:p>
            <a:pPr lvl="1"/>
            <a:r>
              <a:rPr lang="en-CA" dirty="0" smtClean="0"/>
              <a:t>Mapped using </a:t>
            </a:r>
            <a:r>
              <a:rPr lang="en-CA" dirty="0" err="1" smtClean="0"/>
              <a:t>System.Collections.Generic.IList</a:t>
            </a:r>
            <a:r>
              <a:rPr lang="en-CA" dirty="0" smtClean="0"/>
              <a:t>&lt;T&gt;</a:t>
            </a:r>
          </a:p>
          <a:p>
            <a:r>
              <a:rPr lang="en-CA" dirty="0" smtClean="0"/>
              <a:t>Bag</a:t>
            </a:r>
          </a:p>
          <a:p>
            <a:pPr lvl="1"/>
            <a:r>
              <a:rPr lang="en-CA" dirty="0" smtClean="0"/>
              <a:t>Unordered collection of non-unique elements</a:t>
            </a:r>
          </a:p>
          <a:p>
            <a:pPr lvl="1"/>
            <a:r>
              <a:rPr lang="en-CA" dirty="0" smtClean="0"/>
              <a:t>Mapped using </a:t>
            </a:r>
            <a:r>
              <a:rPr lang="en-CA" dirty="0" err="1" smtClean="0"/>
              <a:t>System.Collections.Generic.IList</a:t>
            </a:r>
            <a:r>
              <a:rPr lang="en-CA" dirty="0" smtClean="0"/>
              <a:t>&lt;T&gt;</a:t>
            </a:r>
          </a:p>
          <a:p>
            <a:r>
              <a:rPr lang="en-CA" dirty="0" smtClean="0"/>
              <a:t>Others, though not commonly used</a:t>
            </a:r>
          </a:p>
          <a:p>
            <a:pPr lvl="1"/>
            <a:r>
              <a:rPr lang="en-CA" dirty="0" smtClean="0"/>
              <a:t>Map (</a:t>
            </a:r>
            <a:r>
              <a:rPr lang="en-CA" dirty="0" err="1" smtClean="0"/>
              <a:t>Hashtable</a:t>
            </a:r>
            <a:r>
              <a:rPr lang="en-CA" dirty="0" smtClean="0"/>
              <a:t> or Dictionary&lt;K,T&gt;)</a:t>
            </a:r>
          </a:p>
          <a:p>
            <a:pPr lvl="1"/>
            <a:r>
              <a:rPr lang="en-CA" dirty="0" smtClean="0"/>
              <a:t>Array</a:t>
            </a:r>
          </a:p>
          <a:p>
            <a:pPr lvl="1"/>
            <a:r>
              <a:rPr lang="en-CA" dirty="0" smtClean="0"/>
              <a:t>Primitive-Array</a:t>
            </a:r>
          </a:p>
          <a:p>
            <a:pPr lvl="1"/>
            <a:r>
              <a:rPr lang="en-CA" dirty="0" err="1" smtClean="0"/>
              <a:t>IdBag</a:t>
            </a:r>
            <a:endParaRPr lang="en-CA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CA" dirty="0" smtClean="0"/>
              <a:t>Cascades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CA" dirty="0" smtClean="0"/>
              <a:t>Tells </a:t>
            </a:r>
            <a:r>
              <a:rPr lang="en-CA" dirty="0" err="1" smtClean="0"/>
              <a:t>NHibernate</a:t>
            </a:r>
            <a:r>
              <a:rPr lang="en-CA" dirty="0" smtClean="0"/>
              <a:t> how to handle child entities</a:t>
            </a:r>
          </a:p>
          <a:p>
            <a:pPr lvl="0"/>
            <a:r>
              <a:rPr lang="en-CA" dirty="0" smtClean="0"/>
              <a:t>Options:</a:t>
            </a:r>
          </a:p>
          <a:p>
            <a:pPr lvl="1"/>
            <a:r>
              <a:rPr lang="en-CA" dirty="0" smtClean="0"/>
              <a:t>none – no cascades (default)</a:t>
            </a:r>
          </a:p>
          <a:p>
            <a:pPr lvl="1"/>
            <a:r>
              <a:rPr lang="en-CA" dirty="0" smtClean="0"/>
              <a:t>all – cascade saves, updates, and deletes</a:t>
            </a:r>
          </a:p>
          <a:p>
            <a:pPr lvl="1"/>
            <a:r>
              <a:rPr lang="en-CA" dirty="0" smtClean="0"/>
              <a:t>save-update - cascade saves and updates</a:t>
            </a:r>
          </a:p>
          <a:p>
            <a:pPr lvl="1"/>
            <a:r>
              <a:rPr lang="en-CA" dirty="0" smtClean="0"/>
              <a:t>delete – cascade deletes</a:t>
            </a:r>
          </a:p>
          <a:p>
            <a:pPr lvl="1"/>
            <a:r>
              <a:rPr lang="en-CA" dirty="0" smtClean="0"/>
              <a:t>all-delete-orphan - same as all and delete orphaned rows</a:t>
            </a:r>
          </a:p>
          <a:p>
            <a:r>
              <a:rPr lang="en-CA" dirty="0" smtClean="0"/>
              <a:t>Can specify default-cascade in hbm.xml file</a:t>
            </a:r>
          </a:p>
        </p:txBody>
      </p:sp>
      <p:pic>
        <p:nvPicPr>
          <p:cNvPr id="10242" name="Picture 2" descr="C:\Users\James\AppData\Local\Microsoft\Windows\Temporary Internet Files\Content.IE5\P5RRDZWH\MPj04389000000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5104" y="0"/>
            <a:ext cx="2628896" cy="17751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CA" dirty="0" smtClean="0"/>
              <a:t>Lazy Loading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CA" dirty="0" smtClean="0"/>
              <a:t>Default for associations in </a:t>
            </a:r>
            <a:r>
              <a:rPr lang="en-CA" dirty="0" err="1" smtClean="0"/>
              <a:t>NHibernate</a:t>
            </a:r>
            <a:r>
              <a:rPr lang="en-CA" dirty="0" smtClean="0"/>
              <a:t> 1.2+</a:t>
            </a:r>
          </a:p>
          <a:p>
            <a:pPr lvl="0"/>
            <a:r>
              <a:rPr lang="en-CA" dirty="0" smtClean="0"/>
              <a:t>Requires open </a:t>
            </a:r>
            <a:r>
              <a:rPr lang="en-CA" dirty="0" err="1" smtClean="0"/>
              <a:t>ISession</a:t>
            </a:r>
            <a:endParaRPr lang="en-CA" dirty="0" smtClean="0"/>
          </a:p>
          <a:p>
            <a:pPr lvl="0"/>
            <a:r>
              <a:rPr lang="en-CA" dirty="0" smtClean="0"/>
              <a:t>Fetching strategies</a:t>
            </a:r>
          </a:p>
          <a:p>
            <a:pPr lvl="1"/>
            <a:r>
              <a:rPr lang="en-CA" dirty="0" smtClean="0"/>
              <a:t>Select, outer-join</a:t>
            </a:r>
          </a:p>
          <a:p>
            <a:pPr lvl="0"/>
            <a:r>
              <a:rPr lang="en-CA" dirty="0" smtClean="0"/>
              <a:t>Avoiding the N+1 SELECT problem</a:t>
            </a:r>
            <a:endParaRPr lang="en-CA" dirty="0"/>
          </a:p>
        </p:txBody>
      </p:sp>
      <p:pic>
        <p:nvPicPr>
          <p:cNvPr id="12298" name="Picture 10" descr="C:\Users\James\AppData\Local\Microsoft\Windows\Temporary Internet Files\Content.IE5\VEQDOZKH\MPj04308890000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5429256" y="3500438"/>
            <a:ext cx="3428992" cy="25154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Introduction to </a:t>
            </a:r>
            <a:r>
              <a:rPr lang="en-CA" dirty="0" err="1" smtClean="0"/>
              <a:t>IoC</a:t>
            </a:r>
            <a:endParaRPr lang="en-C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C:\Users\James\AppData\Local\Microsoft\Windows\Temporary Internet Files\Content.IE5\P5RRDZWH\MPj04243900000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72198" y="3643314"/>
            <a:ext cx="2755362" cy="27852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CA" dirty="0" smtClean="0"/>
              <a:t>Understanding Inverse=“true”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CA" dirty="0" smtClean="0"/>
              <a:t>Relational model</a:t>
            </a:r>
          </a:p>
          <a:p>
            <a:pPr lvl="1"/>
            <a:r>
              <a:rPr lang="en-CA" dirty="0" smtClean="0"/>
              <a:t>Bidirectional associations using one FK</a:t>
            </a:r>
          </a:p>
          <a:p>
            <a:r>
              <a:rPr lang="en-CA" dirty="0" smtClean="0"/>
              <a:t>OO model</a:t>
            </a:r>
          </a:p>
          <a:p>
            <a:pPr lvl="1"/>
            <a:r>
              <a:rPr lang="en-CA" dirty="0" smtClean="0"/>
              <a:t>Unidirectional associations using references</a:t>
            </a:r>
          </a:p>
          <a:p>
            <a:r>
              <a:rPr lang="en-CA" dirty="0" smtClean="0"/>
              <a:t>Bidirectional associations in the OO</a:t>
            </a:r>
          </a:p>
          <a:p>
            <a:pPr lvl="1"/>
            <a:r>
              <a:rPr lang="en-CA" dirty="0" smtClean="0"/>
              <a:t>Two unidirectional associations with the same data</a:t>
            </a:r>
          </a:p>
          <a:p>
            <a:r>
              <a:rPr lang="en-CA" dirty="0" smtClean="0"/>
              <a:t>Inverse=“true” tells </a:t>
            </a:r>
            <a:r>
              <a:rPr lang="en-CA" dirty="0" err="1" smtClean="0"/>
              <a:t>NHibernate</a:t>
            </a:r>
            <a:r>
              <a:rPr lang="en-CA" dirty="0" smtClean="0"/>
              <a:t> which one to ignore</a:t>
            </a:r>
          </a:p>
          <a:p>
            <a:r>
              <a:rPr lang="en-CA" dirty="0" smtClean="0"/>
              <a:t>Prevents duplicate updates of FK</a:t>
            </a:r>
          </a:p>
          <a:p>
            <a:r>
              <a:rPr lang="en-CA" dirty="0" smtClean="0"/>
              <a:t>Prevents FK violations</a:t>
            </a:r>
          </a:p>
          <a:p>
            <a:r>
              <a:rPr lang="en-CA" dirty="0" smtClean="0"/>
              <a:t>“Which table owns the FK?”</a:t>
            </a:r>
          </a:p>
          <a:p>
            <a:pPr lvl="1"/>
            <a:r>
              <a:rPr lang="en-CA" dirty="0" smtClean="0"/>
              <a:t>&lt;many-to-one&gt; and &lt;one-to-many&gt; collection</a:t>
            </a:r>
          </a:p>
          <a:p>
            <a:pPr lvl="2"/>
            <a:r>
              <a:rPr lang="en-CA" dirty="0" smtClean="0"/>
              <a:t>inverse is &lt;one-to-many&gt; collection</a:t>
            </a:r>
          </a:p>
          <a:p>
            <a:pPr lvl="1"/>
            <a:r>
              <a:rPr lang="en-CA" dirty="0" smtClean="0"/>
              <a:t>&lt;many-to-many&gt;</a:t>
            </a:r>
          </a:p>
          <a:p>
            <a:pPr lvl="2"/>
            <a:r>
              <a:rPr lang="en-CA" dirty="0" smtClean="0"/>
              <a:t>choose either</a:t>
            </a:r>
          </a:p>
          <a:p>
            <a:r>
              <a:rPr lang="en-CA" dirty="0" smtClean="0"/>
              <a:t>N.B. Cascades are an orthogonal concept!</a:t>
            </a:r>
          </a:p>
          <a:p>
            <a:endParaRPr lang="en-CA" dirty="0" smtClean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DEMO</a:t>
            </a:r>
            <a:endParaRPr lang="en-C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Mapping Associations</a:t>
            </a:r>
            <a:endParaRPr lang="en-CA" dirty="0"/>
          </a:p>
        </p:txBody>
      </p:sp>
    </p:spTree>
  </p:cSld>
  <p:clrMapOvr>
    <a:masterClrMapping/>
  </p:clrMapOvr>
  <p:transition>
    <p:wip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Lab: Collections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CA" dirty="0" smtClean="0"/>
              <a:t>Add a collection to your class</a:t>
            </a:r>
          </a:p>
          <a:p>
            <a:r>
              <a:rPr lang="en-CA" dirty="0" smtClean="0"/>
              <a:t>Map the collection</a:t>
            </a:r>
          </a:p>
          <a:p>
            <a:r>
              <a:rPr lang="en-CA" dirty="0" smtClean="0"/>
              <a:t>Load and save items to the collection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Inheritance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Mapping Inheritance </a:t>
            </a:r>
            <a:r>
              <a:rPr lang="en-CA" dirty="0" smtClean="0"/>
              <a:t>Relationships</a:t>
            </a:r>
            <a:endParaRPr lang="en-CA" dirty="0"/>
          </a:p>
        </p:txBody>
      </p:sp>
      <p:graphicFrame>
        <p:nvGraphicFramePr>
          <p:cNvPr id="4" name="Diagram 3"/>
          <p:cNvGraphicFramePr/>
          <p:nvPr/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CA" smtClean="0"/>
              <a:t>Single table inheritance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CA" dirty="0" smtClean="0"/>
              <a:t>Uses discriminator column</a:t>
            </a:r>
          </a:p>
          <a:p>
            <a:pPr lvl="0"/>
            <a:r>
              <a:rPr lang="en-CA" dirty="0" smtClean="0"/>
              <a:t>One table contains all possible columns</a:t>
            </a:r>
          </a:p>
          <a:p>
            <a:pPr lvl="0"/>
            <a:r>
              <a:rPr lang="en-CA" dirty="0" smtClean="0"/>
              <a:t>All derived class columns must be </a:t>
            </a:r>
            <a:r>
              <a:rPr lang="en-CA" dirty="0" err="1" smtClean="0"/>
              <a:t>nullable</a:t>
            </a:r>
            <a:endParaRPr lang="en-CA" dirty="0" smtClean="0"/>
          </a:p>
        </p:txBody>
      </p:sp>
      <p:sp>
        <p:nvSpPr>
          <p:cNvPr id="4" name="Rectangle 3"/>
          <p:cNvSpPr/>
          <p:nvPr/>
        </p:nvSpPr>
        <p:spPr>
          <a:xfrm>
            <a:off x="3393273" y="3286124"/>
            <a:ext cx="2357454" cy="1428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CA" b="1" u="sng" dirty="0" smtClean="0"/>
              <a:t>Person</a:t>
            </a:r>
          </a:p>
          <a:p>
            <a:r>
              <a:rPr lang="en-CA" dirty="0" smtClean="0"/>
              <a:t>Id (PK)</a:t>
            </a:r>
          </a:p>
          <a:p>
            <a:r>
              <a:rPr lang="en-CA" dirty="0" smtClean="0"/>
              <a:t>Name</a:t>
            </a:r>
          </a:p>
          <a:p>
            <a:r>
              <a:rPr lang="en-CA" dirty="0" err="1" smtClean="0"/>
              <a:t>RewardStatus</a:t>
            </a:r>
            <a:r>
              <a:rPr lang="en-CA" dirty="0" smtClean="0"/>
              <a:t> (null)</a:t>
            </a:r>
          </a:p>
          <a:p>
            <a:r>
              <a:rPr lang="en-CA" dirty="0" smtClean="0"/>
              <a:t>Office (null)</a:t>
            </a:r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CA" dirty="0" smtClean="0"/>
              <a:t>Concrete table inheritance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CA" dirty="0" smtClean="0"/>
              <a:t>Table per concrete class with complete columns</a:t>
            </a:r>
          </a:p>
          <a:p>
            <a:pPr lvl="0"/>
            <a:r>
              <a:rPr lang="en-CA" dirty="0" smtClean="0"/>
              <a:t>Uses subclass</a:t>
            </a:r>
          </a:p>
        </p:txBody>
      </p:sp>
      <p:sp>
        <p:nvSpPr>
          <p:cNvPr id="4" name="Rectangle 3"/>
          <p:cNvSpPr/>
          <p:nvPr/>
        </p:nvSpPr>
        <p:spPr>
          <a:xfrm>
            <a:off x="1476364" y="2857496"/>
            <a:ext cx="2357454" cy="12144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CA" b="1" u="sng" dirty="0" smtClean="0"/>
              <a:t>Customer</a:t>
            </a:r>
          </a:p>
          <a:p>
            <a:r>
              <a:rPr lang="en-CA" dirty="0" smtClean="0"/>
              <a:t>Id (PK)</a:t>
            </a:r>
          </a:p>
          <a:p>
            <a:r>
              <a:rPr lang="en-CA" dirty="0" smtClean="0"/>
              <a:t>Name</a:t>
            </a:r>
          </a:p>
          <a:p>
            <a:r>
              <a:rPr lang="en-CA" dirty="0" err="1" smtClean="0"/>
              <a:t>RewardStatus</a:t>
            </a:r>
            <a:r>
              <a:rPr lang="en-CA" dirty="0" smtClean="0"/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5310182" y="2857496"/>
            <a:ext cx="2357454" cy="12144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CA" b="1" u="sng" dirty="0" smtClean="0"/>
              <a:t>Employee</a:t>
            </a:r>
          </a:p>
          <a:p>
            <a:r>
              <a:rPr lang="en-CA" dirty="0" smtClean="0"/>
              <a:t>Id (PK)</a:t>
            </a:r>
          </a:p>
          <a:p>
            <a:r>
              <a:rPr lang="en-CA" dirty="0" smtClean="0"/>
              <a:t>Name</a:t>
            </a:r>
          </a:p>
          <a:p>
            <a:r>
              <a:rPr lang="en-CA" dirty="0" smtClean="0"/>
              <a:t>Office</a:t>
            </a:r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CA" smtClean="0"/>
              <a:t>Class table inheritance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CA" dirty="0" smtClean="0"/>
              <a:t>Table per class with diff of columns</a:t>
            </a:r>
          </a:p>
          <a:p>
            <a:pPr lvl="0"/>
            <a:r>
              <a:rPr lang="en-CA" dirty="0" smtClean="0"/>
              <a:t>Uses joined-subclass</a:t>
            </a:r>
            <a:endParaRPr lang="en-CA" dirty="0"/>
          </a:p>
        </p:txBody>
      </p:sp>
      <p:sp>
        <p:nvSpPr>
          <p:cNvPr id="4" name="Rectangle 3"/>
          <p:cNvSpPr/>
          <p:nvPr/>
        </p:nvSpPr>
        <p:spPr>
          <a:xfrm>
            <a:off x="1428728" y="4214818"/>
            <a:ext cx="2357454" cy="9286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CA" b="1" u="sng" dirty="0" smtClean="0"/>
              <a:t>Customer</a:t>
            </a:r>
          </a:p>
          <a:p>
            <a:r>
              <a:rPr lang="en-CA" dirty="0" smtClean="0"/>
              <a:t>Id (PK/FK)</a:t>
            </a:r>
          </a:p>
          <a:p>
            <a:r>
              <a:rPr lang="en-CA" dirty="0" err="1" smtClean="0"/>
              <a:t>RewardStatus</a:t>
            </a:r>
            <a:r>
              <a:rPr lang="en-CA" dirty="0" smtClean="0"/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5262546" y="4214818"/>
            <a:ext cx="2357454" cy="9286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CA" b="1" u="sng" dirty="0" smtClean="0"/>
              <a:t>Employee</a:t>
            </a:r>
          </a:p>
          <a:p>
            <a:r>
              <a:rPr lang="en-CA" dirty="0" smtClean="0"/>
              <a:t>Id (PK/FK)</a:t>
            </a:r>
          </a:p>
          <a:p>
            <a:r>
              <a:rPr lang="en-CA" dirty="0" smtClean="0"/>
              <a:t>Office</a:t>
            </a:r>
            <a:endParaRPr lang="en-CA" dirty="0"/>
          </a:p>
        </p:txBody>
      </p:sp>
      <p:sp>
        <p:nvSpPr>
          <p:cNvPr id="8" name="Rectangle 7"/>
          <p:cNvSpPr/>
          <p:nvPr/>
        </p:nvSpPr>
        <p:spPr>
          <a:xfrm>
            <a:off x="3357554" y="2786058"/>
            <a:ext cx="2357454" cy="9286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CA" b="1" u="sng" dirty="0" smtClean="0"/>
              <a:t>Person</a:t>
            </a:r>
          </a:p>
          <a:p>
            <a:r>
              <a:rPr lang="en-CA" dirty="0" smtClean="0"/>
              <a:t>Id (PK)</a:t>
            </a:r>
          </a:p>
          <a:p>
            <a:r>
              <a:rPr lang="en-CA" dirty="0" smtClean="0"/>
              <a:t>Name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DEMO</a:t>
            </a:r>
            <a:endParaRPr lang="en-C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Mapping Inheritance Relationships</a:t>
            </a:r>
            <a:endParaRPr lang="en-CA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Lab: Inheritance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Add a derived class</a:t>
            </a:r>
          </a:p>
          <a:p>
            <a:r>
              <a:rPr lang="en-CA" dirty="0" smtClean="0"/>
              <a:t>Map the relationship using concrete-table inheritance</a:t>
            </a:r>
          </a:p>
          <a:p>
            <a:r>
              <a:rPr lang="en-CA" dirty="0" smtClean="0"/>
              <a:t>Save instances of base and derived types</a:t>
            </a:r>
          </a:p>
          <a:p>
            <a:r>
              <a:rPr lang="en-CA" dirty="0" smtClean="0"/>
              <a:t>Examine the saved rows of data</a:t>
            </a:r>
          </a:p>
          <a:p>
            <a:r>
              <a:rPr lang="en-CA" dirty="0" smtClean="0"/>
              <a:t>EXTRA: Try mapping with single-table and class-table inheritance</a:t>
            </a:r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Dependency Inversion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High-level modules should not depend on low-level modules. Both should depend on abstractions.</a:t>
            </a:r>
          </a:p>
          <a:p>
            <a:pPr lvl="8"/>
            <a:r>
              <a:rPr lang="en-CA" dirty="0" smtClean="0"/>
              <a:t>Robert C. Martin</a:t>
            </a:r>
          </a:p>
          <a:p>
            <a:endParaRPr lang="en-CA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Querying</a:t>
            </a:r>
            <a:endParaRPr lang="en-C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Querying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CA" dirty="0" err="1" smtClean="0"/>
              <a:t>ISession.Get</a:t>
            </a:r>
            <a:r>
              <a:rPr lang="en-CA" dirty="0" smtClean="0"/>
              <a:t>&lt;T&gt;(id) and </a:t>
            </a:r>
            <a:r>
              <a:rPr lang="en-CA" dirty="0" err="1" smtClean="0"/>
              <a:t>ISession.Load</a:t>
            </a:r>
            <a:r>
              <a:rPr lang="en-CA" dirty="0" smtClean="0"/>
              <a:t>&lt;T&gt;(id)</a:t>
            </a:r>
          </a:p>
          <a:p>
            <a:pPr lvl="0"/>
            <a:r>
              <a:rPr lang="en-CA" dirty="0" smtClean="0"/>
              <a:t>Hibernate Query Language (HQL)</a:t>
            </a:r>
          </a:p>
          <a:p>
            <a:pPr lvl="0"/>
            <a:r>
              <a:rPr lang="en-CA" dirty="0" smtClean="0"/>
              <a:t>Criteria API</a:t>
            </a:r>
          </a:p>
          <a:p>
            <a:pPr lvl="0"/>
            <a:r>
              <a:rPr lang="en-CA" dirty="0" smtClean="0"/>
              <a:t>Example Queries</a:t>
            </a:r>
          </a:p>
          <a:p>
            <a:pPr lvl="0"/>
            <a:r>
              <a:rPr lang="en-CA" dirty="0" smtClean="0"/>
              <a:t>LINQ to </a:t>
            </a:r>
            <a:r>
              <a:rPr lang="en-CA" dirty="0" err="1" smtClean="0"/>
              <a:t>NHibernate</a:t>
            </a:r>
            <a:endParaRPr lang="en-CA" dirty="0" smtClean="0"/>
          </a:p>
        </p:txBody>
      </p:sp>
      <p:pic>
        <p:nvPicPr>
          <p:cNvPr id="13320" name="Picture 8" descr="C:\Users\James\AppData\Local\Microsoft\Windows\Temporary Internet Files\Content.IE5\VEQDOZKH\MPj03826730000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7950" y="3028946"/>
            <a:ext cx="2418671" cy="33861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DEMO</a:t>
            </a:r>
            <a:endParaRPr lang="en-C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Querying with HQL</a:t>
            </a:r>
            <a:endParaRPr lang="en-CA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Lab: HQL Queries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CA" dirty="0" smtClean="0"/>
              <a:t>Query for customers:</a:t>
            </a:r>
          </a:p>
          <a:p>
            <a:pPr lvl="1"/>
            <a:r>
              <a:rPr lang="en-CA" dirty="0" smtClean="0"/>
              <a:t>named  is “John”</a:t>
            </a:r>
          </a:p>
          <a:p>
            <a:pPr lvl="1"/>
            <a:r>
              <a:rPr lang="en-CA" dirty="0" smtClean="0"/>
              <a:t>names begin with “S”</a:t>
            </a:r>
          </a:p>
          <a:p>
            <a:r>
              <a:rPr lang="en-CA" dirty="0" smtClean="0"/>
              <a:t>Query for orders:</a:t>
            </a:r>
          </a:p>
          <a:p>
            <a:pPr lvl="1"/>
            <a:r>
              <a:rPr lang="en-CA" dirty="0" smtClean="0"/>
              <a:t>shipped to Auburn </a:t>
            </a:r>
          </a:p>
          <a:p>
            <a:pPr lvl="1"/>
            <a:r>
              <a:rPr lang="en-CA" dirty="0" smtClean="0"/>
              <a:t>placed in the last 6 months</a:t>
            </a:r>
          </a:p>
          <a:p>
            <a:r>
              <a:rPr lang="en-CA" dirty="0" smtClean="0"/>
              <a:t>http://nhforge.org/doc/nh/en/index.html#queryhql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DEMO</a:t>
            </a:r>
            <a:endParaRPr lang="en-C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Querying with Criteria</a:t>
            </a:r>
            <a:endParaRPr lang="en-CA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Lab: Criteria Queries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CA" dirty="0" smtClean="0"/>
              <a:t>Query for customers:</a:t>
            </a:r>
          </a:p>
          <a:p>
            <a:pPr lvl="1"/>
            <a:r>
              <a:rPr lang="en-CA" dirty="0" smtClean="0"/>
              <a:t>named  is “John”</a:t>
            </a:r>
          </a:p>
          <a:p>
            <a:pPr lvl="1"/>
            <a:r>
              <a:rPr lang="en-CA" dirty="0" smtClean="0"/>
              <a:t>names begin with “S”</a:t>
            </a:r>
          </a:p>
          <a:p>
            <a:r>
              <a:rPr lang="en-CA" dirty="0" smtClean="0"/>
              <a:t>Query for orders:</a:t>
            </a:r>
          </a:p>
          <a:p>
            <a:pPr lvl="1"/>
            <a:r>
              <a:rPr lang="en-CA" dirty="0" smtClean="0"/>
              <a:t>shipped to Auburn </a:t>
            </a:r>
          </a:p>
          <a:p>
            <a:pPr lvl="1"/>
            <a:r>
              <a:rPr lang="en-CA" dirty="0" smtClean="0"/>
              <a:t>placed in the last 6 months</a:t>
            </a:r>
          </a:p>
          <a:p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DEMO</a:t>
            </a:r>
            <a:endParaRPr lang="en-C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Querying with Examples</a:t>
            </a:r>
            <a:endParaRPr lang="en-CA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Lab: LINQ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CA" dirty="0" smtClean="0"/>
              <a:t>Find Addresses in Canada</a:t>
            </a:r>
          </a:p>
          <a:p>
            <a:r>
              <a:rPr lang="en-CA" dirty="0" smtClean="0"/>
              <a:t>Find Customers with </a:t>
            </a:r>
            <a:r>
              <a:rPr lang="en-CA" dirty="0" err="1" smtClean="0"/>
              <a:t>LastName</a:t>
            </a:r>
            <a:r>
              <a:rPr lang="en-CA" dirty="0" smtClean="0"/>
              <a:t> starting with S</a:t>
            </a:r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DEMO</a:t>
            </a:r>
            <a:endParaRPr lang="en-C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Filters, Aggregations, and Projections</a:t>
            </a:r>
            <a:endParaRPr lang="en-CA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Lab: Filters, Aggregations, and Projections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CA" dirty="0" smtClean="0"/>
              <a:t>Page through </a:t>
            </a:r>
            <a:r>
              <a:rPr lang="en-CA" dirty="0" err="1" smtClean="0"/>
              <a:t>SalesOrders</a:t>
            </a:r>
            <a:r>
              <a:rPr lang="en-CA" dirty="0" smtClean="0"/>
              <a:t> for all Walter in the database using a Filter</a:t>
            </a:r>
          </a:p>
          <a:p>
            <a:r>
              <a:rPr lang="en-CA" dirty="0" smtClean="0"/>
              <a:t>Number of addresses per city</a:t>
            </a:r>
          </a:p>
          <a:p>
            <a:r>
              <a:rPr lang="en-CA" dirty="0" smtClean="0"/>
              <a:t>Determine the average tax paid on all orders</a:t>
            </a:r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Dependency Injection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Dependencies are provided to objects via constructor or properties</a:t>
            </a:r>
          </a:p>
          <a:p>
            <a:pPr lvl="1"/>
            <a:r>
              <a:rPr lang="en-CA" dirty="0" smtClean="0"/>
              <a:t>Constructor injection</a:t>
            </a:r>
          </a:p>
          <a:p>
            <a:pPr lvl="1"/>
            <a:r>
              <a:rPr lang="en-CA" dirty="0" smtClean="0"/>
              <a:t>Setter injection</a:t>
            </a:r>
          </a:p>
          <a:p>
            <a:r>
              <a:rPr lang="en-CA" dirty="0" smtClean="0"/>
              <a:t>Prefer constructor injection for required dependencies</a:t>
            </a:r>
          </a:p>
          <a:p>
            <a:r>
              <a:rPr lang="en-CA" dirty="0" smtClean="0"/>
              <a:t>Prefer setter injection for optional dependencies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The Level 2 Cache</a:t>
            </a:r>
            <a:endParaRPr lang="en-C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CA" dirty="0" err="1" smtClean="0"/>
              <a:t>NHibernate’s</a:t>
            </a:r>
            <a:r>
              <a:rPr lang="en-CA" dirty="0" smtClean="0"/>
              <a:t> Level 2 Cache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65281"/>
            <a:ext cx="8229600" cy="4678363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n-CA" dirty="0" smtClean="0"/>
              <a:t>Cache providers</a:t>
            </a:r>
          </a:p>
          <a:p>
            <a:pPr lvl="1"/>
            <a:r>
              <a:rPr lang="en-CA" dirty="0" err="1" smtClean="0"/>
              <a:t>Hashtable</a:t>
            </a:r>
            <a:r>
              <a:rPr lang="en-CA" dirty="0" smtClean="0"/>
              <a:t> (testing only)</a:t>
            </a:r>
          </a:p>
          <a:p>
            <a:pPr lvl="1"/>
            <a:r>
              <a:rPr lang="en-CA" dirty="0" smtClean="0"/>
              <a:t>ASP.NET Cache</a:t>
            </a:r>
          </a:p>
          <a:p>
            <a:pPr lvl="1"/>
            <a:r>
              <a:rPr lang="en-CA" dirty="0" smtClean="0"/>
              <a:t>Prevalence Cache</a:t>
            </a:r>
          </a:p>
          <a:p>
            <a:pPr lvl="1"/>
            <a:r>
              <a:rPr lang="en-CA" dirty="0" err="1" smtClean="0"/>
              <a:t>Memcache</a:t>
            </a:r>
            <a:endParaRPr lang="en-CA" dirty="0" smtClean="0"/>
          </a:p>
          <a:p>
            <a:r>
              <a:rPr lang="en-CA" dirty="0" smtClean="0"/>
              <a:t>Entity cache and query cache</a:t>
            </a:r>
          </a:p>
          <a:p>
            <a:r>
              <a:rPr lang="en-CA" dirty="0" smtClean="0"/>
              <a:t>&lt;property name=“</a:t>
            </a:r>
            <a:r>
              <a:rPr lang="en-CA" dirty="0" err="1" smtClean="0"/>
              <a:t>cache.provider</a:t>
            </a:r>
            <a:r>
              <a:rPr lang="en-CA" dirty="0" smtClean="0"/>
              <a:t>-class”/&gt;</a:t>
            </a:r>
          </a:p>
          <a:p>
            <a:pPr lvl="1"/>
            <a:r>
              <a:rPr lang="en-CA" dirty="0" err="1" smtClean="0"/>
              <a:t>NHibernate.Cache.HashtableCacheProvider</a:t>
            </a:r>
            <a:endParaRPr lang="en-CA" dirty="0" smtClean="0"/>
          </a:p>
          <a:p>
            <a:pPr lvl="1"/>
            <a:r>
              <a:rPr lang="en-CA" dirty="0" err="1" smtClean="0"/>
              <a:t>NHibernate.Caches.SysCache.SysCacheProvider</a:t>
            </a:r>
            <a:r>
              <a:rPr lang="en-CA" dirty="0" smtClean="0"/>
              <a:t>, </a:t>
            </a:r>
            <a:r>
              <a:rPr lang="en-CA" dirty="0" err="1" smtClean="0"/>
              <a:t>NHibernate.Caches.SysCache</a:t>
            </a:r>
            <a:endParaRPr lang="en-CA" dirty="0" smtClean="0"/>
          </a:p>
          <a:p>
            <a:pPr lvl="1"/>
            <a:r>
              <a:rPr lang="en-CA" dirty="0" smtClean="0"/>
              <a:t>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Entity Cache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CA" dirty="0" smtClean="0"/>
              <a:t>Via class or collection mappings</a:t>
            </a:r>
          </a:p>
          <a:p>
            <a:pPr lvl="1"/>
            <a:r>
              <a:rPr lang="en-CA" dirty="0" smtClean="0"/>
              <a:t>&lt;cache usage=“read-</a:t>
            </a:r>
            <a:r>
              <a:rPr lang="en-CA" dirty="0" err="1" smtClean="0"/>
              <a:t>write|nonstrict</a:t>
            </a:r>
            <a:r>
              <a:rPr lang="en-CA" dirty="0" smtClean="0"/>
              <a:t>-read-</a:t>
            </a:r>
            <a:r>
              <a:rPr lang="en-CA" dirty="0" err="1" smtClean="0"/>
              <a:t>write|read</a:t>
            </a:r>
            <a:r>
              <a:rPr lang="en-CA" dirty="0" smtClean="0"/>
              <a:t>-</a:t>
            </a:r>
            <a:r>
              <a:rPr lang="en-CA" dirty="0" err="1" smtClean="0"/>
              <a:t>only|transactional</a:t>
            </a:r>
            <a:r>
              <a:rPr lang="en-CA" dirty="0" smtClean="0"/>
              <a:t>”/&gt;</a:t>
            </a:r>
          </a:p>
          <a:p>
            <a:r>
              <a:rPr lang="en-CA" dirty="0" smtClean="0"/>
              <a:t>Via </a:t>
            </a:r>
            <a:r>
              <a:rPr lang="en-CA" dirty="0" err="1" smtClean="0"/>
              <a:t>hibernate.cfg.xml</a:t>
            </a:r>
            <a:endParaRPr lang="en-CA" dirty="0" smtClean="0"/>
          </a:p>
          <a:p>
            <a:pPr lvl="1"/>
            <a:r>
              <a:rPr lang="en-CA" dirty="0" smtClean="0"/>
              <a:t>&lt;class-cache/&gt; or &lt;collection-cache/&gt;</a:t>
            </a:r>
          </a:p>
          <a:p>
            <a:r>
              <a:rPr lang="en-CA" dirty="0" smtClean="0"/>
              <a:t>Stores serialized entities, not objects</a:t>
            </a:r>
          </a:p>
          <a:p>
            <a:r>
              <a:rPr lang="en-CA" dirty="0" smtClean="0"/>
              <a:t>Entities in 2</a:t>
            </a:r>
            <a:r>
              <a:rPr lang="en-CA" baseline="30000" dirty="0" smtClean="0"/>
              <a:t>nd</a:t>
            </a:r>
            <a:r>
              <a:rPr lang="en-CA" dirty="0" smtClean="0"/>
              <a:t> level cache not shared between sessions</a:t>
            </a:r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Query Cache</a:t>
            </a:r>
            <a:endParaRPr lang="en-CA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In </a:t>
            </a:r>
            <a:r>
              <a:rPr lang="en-CA" dirty="0" err="1" smtClean="0"/>
              <a:t>hibernate.cfg.xml</a:t>
            </a:r>
            <a:r>
              <a:rPr lang="en-CA" dirty="0" smtClean="0"/>
              <a:t>, </a:t>
            </a:r>
            <a:r>
              <a:rPr lang="en-CA" dirty="0" err="1" smtClean="0"/>
              <a:t>cache.use_query_cache</a:t>
            </a:r>
            <a:r>
              <a:rPr lang="en-CA" dirty="0" smtClean="0"/>
              <a:t>=true</a:t>
            </a:r>
          </a:p>
          <a:p>
            <a:r>
              <a:rPr lang="en-CA" dirty="0" smtClean="0"/>
              <a:t>Only contains identifiers, not serialized entities</a:t>
            </a:r>
          </a:p>
          <a:p>
            <a:r>
              <a:rPr lang="en-CA" dirty="0" err="1" smtClean="0"/>
              <a:t>IQuery.SetCacheable</a:t>
            </a:r>
            <a:r>
              <a:rPr lang="en-CA" dirty="0" smtClean="0"/>
              <a:t>(true)</a:t>
            </a:r>
          </a:p>
          <a:p>
            <a:r>
              <a:rPr lang="en-CA" dirty="0" err="1" smtClean="0"/>
              <a:t>IQuery.SetCacheRegion</a:t>
            </a:r>
            <a:r>
              <a:rPr lang="en-CA" dirty="0" smtClean="0"/>
              <a:t>(string)</a:t>
            </a:r>
          </a:p>
          <a:p>
            <a:r>
              <a:rPr lang="en-CA" dirty="0" err="1" smtClean="0"/>
              <a:t>IQuery.SetForceCacheRefresh</a:t>
            </a:r>
            <a:r>
              <a:rPr lang="en-CA" dirty="0" smtClean="0"/>
              <a:t>(true)</a:t>
            </a:r>
            <a:endParaRPr lang="en-CA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Wrapping It Up</a:t>
            </a:r>
            <a:endParaRPr lang="en-C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74" y="844662"/>
            <a:ext cx="3861406" cy="487035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Resources</a:t>
            </a:r>
            <a:endParaRPr lang="en-CA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dirty="0" err="1" smtClean="0"/>
              <a:t>NHibernate</a:t>
            </a:r>
            <a:r>
              <a:rPr lang="en-CA" dirty="0" smtClean="0"/>
              <a:t> (</a:t>
            </a:r>
            <a:r>
              <a:rPr lang="en-CA" sz="2000" dirty="0" smtClean="0"/>
              <a:t>http://www.nhforge.org</a:t>
            </a:r>
            <a:r>
              <a:rPr lang="en-CA" dirty="0" smtClean="0"/>
              <a:t>)</a:t>
            </a:r>
          </a:p>
          <a:p>
            <a:r>
              <a:rPr lang="en-CA" dirty="0" err="1" smtClean="0"/>
              <a:t>NHUsers</a:t>
            </a:r>
            <a:r>
              <a:rPr lang="en-CA" dirty="0" smtClean="0"/>
              <a:t> Google Group (</a:t>
            </a:r>
            <a:r>
              <a:rPr lang="en-CA" sz="2000" dirty="0" smtClean="0"/>
              <a:t>http://groups.google.com/group/nhusers</a:t>
            </a:r>
            <a:r>
              <a:rPr lang="en-CA" dirty="0" smtClean="0"/>
              <a:t>)</a:t>
            </a:r>
          </a:p>
          <a:p>
            <a:r>
              <a:rPr lang="en-CA" dirty="0" err="1" smtClean="0"/>
              <a:t>NHibernate</a:t>
            </a:r>
            <a:r>
              <a:rPr lang="en-CA" dirty="0" smtClean="0"/>
              <a:t> FAQ </a:t>
            </a:r>
            <a:r>
              <a:rPr lang="en-CA" sz="2000" dirty="0" smtClean="0"/>
              <a:t>(http://blogs.hibernatingrhinos.com/nhibernate)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CA" dirty="0" smtClean="0"/>
              <a:t>Questions</a:t>
            </a:r>
            <a:endParaRPr lang="en-CA" dirty="0"/>
          </a:p>
        </p:txBody>
      </p:sp>
      <p:sp>
        <p:nvSpPr>
          <p:cNvPr id="15" name="Content Placeholder 14"/>
          <p:cNvSpPr>
            <a:spLocks noGrp="1"/>
          </p:cNvSpPr>
          <p:nvPr>
            <p:ph sz="half" idx="1"/>
          </p:nvPr>
        </p:nvSpPr>
        <p:spPr>
          <a:xfrm>
            <a:off x="195262" y="1340768"/>
            <a:ext cx="4448176" cy="4419600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0A22E"/>
              </a:buClr>
              <a:buSzPct val="70000"/>
              <a:buNone/>
              <a:defRPr/>
            </a:pPr>
            <a:r>
              <a:rPr lang="en-CA" sz="3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James Kovacs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0A22E"/>
              </a:buClr>
              <a:buSzPct val="70000"/>
              <a:buNone/>
              <a:defRPr/>
            </a:pPr>
            <a:r>
              <a:rPr lang="en-CA" sz="3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JamesKovacs.com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0A22E"/>
              </a:buClr>
              <a:buSzPct val="70000"/>
              <a:buNone/>
              <a:defRPr/>
            </a:pPr>
            <a:r>
              <a:rPr lang="en-CA" sz="3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Pluralsight.com</a:t>
            </a:r>
            <a:endParaRPr lang="en-US" sz="2400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0A22E"/>
              </a:buClr>
              <a:buSzPct val="70000"/>
              <a:buNone/>
              <a:defRPr/>
            </a:pPr>
            <a:r>
              <a:rPr lang="en-CA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jkovacs@post.harvard.edu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0A22E"/>
              </a:buClr>
              <a:buSzPct val="70000"/>
              <a:buNone/>
              <a:defRPr/>
            </a:pPr>
            <a:r>
              <a:rPr lang="en-CA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@</a:t>
            </a:r>
            <a:r>
              <a:rPr lang="en-CA" sz="24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jameskovacs</a:t>
            </a:r>
            <a:endParaRPr lang="en-CA" sz="2400" b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0A22E"/>
              </a:buClr>
              <a:buSzPct val="70000"/>
              <a:buNone/>
              <a:defRPr/>
            </a:pPr>
            <a:endParaRPr lang="en-CA" sz="2400" b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0A22E"/>
              </a:buClr>
              <a:buSzPct val="70000"/>
              <a:buNone/>
              <a:defRPr/>
            </a:pPr>
            <a:endParaRPr lang="en-CA" sz="2400" b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" name="Shape 1638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888237" y="1600200"/>
            <a:ext cx="1825225" cy="4419600"/>
          </a:xfrm>
          <a:prstGeom prst="rect">
            <a:avLst/>
          </a:prstGeom>
        </p:spPr>
      </p:pic>
      <p:pic>
        <p:nvPicPr>
          <p:cNvPr id="5" name="Picture 2" descr="C:\Users\James\Documents\JDrive\JamesKovacs.com\Logos\Logo-Wid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4538676"/>
            <a:ext cx="3648075" cy="8191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Lab: Poor Man’s Dependency Injection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CA" dirty="0" smtClean="0"/>
              <a:t>Create a </a:t>
            </a:r>
            <a:r>
              <a:rPr lang="en-CA" dirty="0" err="1" smtClean="0"/>
              <a:t>CustomerService</a:t>
            </a:r>
            <a:r>
              <a:rPr lang="en-CA" dirty="0" smtClean="0"/>
              <a:t> that depends on a </a:t>
            </a:r>
            <a:r>
              <a:rPr lang="en-CA" dirty="0" err="1" smtClean="0"/>
              <a:t>CustomerRepository</a:t>
            </a:r>
            <a:endParaRPr lang="en-CA" dirty="0" smtClean="0"/>
          </a:p>
          <a:p>
            <a:r>
              <a:rPr lang="en-CA" dirty="0" smtClean="0"/>
              <a:t>Use Poor Man’s to wire them together</a:t>
            </a:r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Inversion of Control Containers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err="1" smtClean="0"/>
              <a:t>Hashtable</a:t>
            </a:r>
            <a:r>
              <a:rPr lang="en-CA" dirty="0" smtClean="0"/>
              <a:t> of interface vs. implementing type</a:t>
            </a:r>
          </a:p>
          <a:p>
            <a:pPr lvl="1"/>
            <a:r>
              <a:rPr lang="en-CA" dirty="0" smtClean="0"/>
              <a:t>In simplest form, basically:</a:t>
            </a:r>
          </a:p>
          <a:p>
            <a:endParaRPr lang="en-CA" dirty="0" smtClean="0"/>
          </a:p>
          <a:p>
            <a:pPr>
              <a:buNone/>
            </a:pPr>
            <a:r>
              <a:rPr lang="en-CA" dirty="0" smtClean="0"/>
              <a:t>			Dictionary&lt;Type, object&gt;</a:t>
            </a:r>
          </a:p>
          <a:p>
            <a:endParaRPr lang="en-CA" dirty="0" smtClean="0"/>
          </a:p>
          <a:p>
            <a:r>
              <a:rPr lang="en-CA" dirty="0" smtClean="0"/>
              <a:t>Full-fledged containers offer a lot more...</a:t>
            </a:r>
          </a:p>
        </p:txBody>
      </p:sp>
    </p:spTree>
  </p:cSld>
  <p:clrMapOvr>
    <a:masterClrMapping/>
  </p:clrMapOvr>
  <p:transition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Popular Containers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CA" dirty="0" smtClean="0"/>
              <a:t>Windsor</a:t>
            </a:r>
          </a:p>
          <a:p>
            <a:pPr lvl="1"/>
            <a:r>
              <a:rPr lang="en-CA" dirty="0" smtClean="0"/>
              <a:t>http://www.castleproject.com/container</a:t>
            </a:r>
          </a:p>
          <a:p>
            <a:r>
              <a:rPr lang="en-CA" dirty="0" err="1" smtClean="0"/>
              <a:t>StructureMap</a:t>
            </a:r>
            <a:endParaRPr lang="en-CA" dirty="0" smtClean="0"/>
          </a:p>
          <a:p>
            <a:pPr lvl="1"/>
            <a:r>
              <a:rPr lang="en-CA" dirty="0" smtClean="0"/>
              <a:t>http://structuremap.sourceforge.net</a:t>
            </a:r>
          </a:p>
          <a:p>
            <a:r>
              <a:rPr lang="en-CA" dirty="0" smtClean="0"/>
              <a:t>Spring.NET</a:t>
            </a:r>
          </a:p>
          <a:p>
            <a:pPr lvl="1"/>
            <a:r>
              <a:rPr lang="en-CA" dirty="0" smtClean="0"/>
              <a:t>http://www.springframework.net</a:t>
            </a:r>
          </a:p>
          <a:p>
            <a:r>
              <a:rPr lang="en-CA" dirty="0" smtClean="0"/>
              <a:t>Unity</a:t>
            </a:r>
          </a:p>
          <a:p>
            <a:pPr lvl="1"/>
            <a:r>
              <a:rPr lang="en-CA" dirty="0" smtClean="0"/>
              <a:t>http://codeplex.com/unity</a:t>
            </a:r>
          </a:p>
          <a:p>
            <a:r>
              <a:rPr lang="en-CA" dirty="0" err="1" smtClean="0"/>
              <a:t>Ninject</a:t>
            </a:r>
            <a:endParaRPr lang="en-CA" dirty="0" smtClean="0"/>
          </a:p>
          <a:p>
            <a:pPr lvl="1"/>
            <a:r>
              <a:rPr lang="en-CA" dirty="0" smtClean="0"/>
              <a:t>http://ninject.org</a:t>
            </a:r>
          </a:p>
          <a:p>
            <a:r>
              <a:rPr lang="en-CA" dirty="0" err="1" smtClean="0"/>
              <a:t>Autofac</a:t>
            </a:r>
            <a:endParaRPr lang="en-CA" dirty="0" smtClean="0"/>
          </a:p>
          <a:p>
            <a:pPr lvl="1"/>
            <a:r>
              <a:rPr lang="en-CA" dirty="0" smtClean="0"/>
              <a:t>http://code.google.com/p/autofac</a:t>
            </a:r>
          </a:p>
        </p:txBody>
      </p:sp>
    </p:spTree>
  </p:cSld>
  <p:clrMapOvr>
    <a:masterClrMapping/>
  </p:clrMapOvr>
  <p:transition>
    <p:wipe/>
  </p:transition>
</p:sld>
</file>

<file path=ppt/theme/theme1.xml><?xml version="1.0" encoding="utf-8"?>
<a:theme xmlns:a="http://schemas.openxmlformats.org/drawingml/2006/main" name="DevTeach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00CC99"/>
      </a:accent1>
      <a:accent2>
        <a:srgbClr val="3333CC"/>
      </a:accent2>
      <a:accent3>
        <a:srgbClr val="AAAAAA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DevTeach</Template>
  <TotalTime>0</TotalTime>
  <Words>1344</Words>
  <Application>Microsoft Office PowerPoint</Application>
  <PresentationFormat>On-screen Show (4:3)</PresentationFormat>
  <Paragraphs>364</Paragraphs>
  <Slides>67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68" baseType="lpstr">
      <vt:lpstr>DevTeach</vt:lpstr>
      <vt:lpstr> Agile Development with IoC and ORM</vt:lpstr>
      <vt:lpstr>Quick Survey</vt:lpstr>
      <vt:lpstr>PowerPoint Presentation</vt:lpstr>
      <vt:lpstr>Introduction to IoC</vt:lpstr>
      <vt:lpstr>Dependency Inversion</vt:lpstr>
      <vt:lpstr>Dependency Injection</vt:lpstr>
      <vt:lpstr>Lab: Poor Man’s Dependency Injection</vt:lpstr>
      <vt:lpstr>Inversion of Control Containers</vt:lpstr>
      <vt:lpstr>Popular Containers</vt:lpstr>
      <vt:lpstr>Why Use Popular Container?</vt:lpstr>
      <vt:lpstr>Lab: Castle Windsor</vt:lpstr>
      <vt:lpstr>One Assembly to Rule Them All</vt:lpstr>
      <vt:lpstr>PowerPoint Presentation</vt:lpstr>
      <vt:lpstr>PowerPoint Presentation</vt:lpstr>
      <vt:lpstr>Resources</vt:lpstr>
      <vt:lpstr>Introduction to O/RM</vt:lpstr>
      <vt:lpstr>PowerPoint Presentation</vt:lpstr>
      <vt:lpstr>OO and Relational Worlds</vt:lpstr>
      <vt:lpstr>NHibernate</vt:lpstr>
      <vt:lpstr>NHibernate Quickstart</vt:lpstr>
      <vt:lpstr>NHibernate API</vt:lpstr>
      <vt:lpstr>Patterns in NHibernate</vt:lpstr>
      <vt:lpstr>Intellisense for NHibernate</vt:lpstr>
      <vt:lpstr>Lab: Initial Setup</vt:lpstr>
      <vt:lpstr>Configuration</vt:lpstr>
      <vt:lpstr>NHibernate Configuration</vt:lpstr>
      <vt:lpstr>DEMO</vt:lpstr>
      <vt:lpstr>Lab: Configuration</vt:lpstr>
      <vt:lpstr>Mapping</vt:lpstr>
      <vt:lpstr>Mapping Basics</vt:lpstr>
      <vt:lpstr>Mapping Metadata</vt:lpstr>
      <vt:lpstr>DEMO</vt:lpstr>
      <vt:lpstr>Lab: Mapping</vt:lpstr>
      <vt:lpstr>Relationships</vt:lpstr>
      <vt:lpstr>Understanding Relationships</vt:lpstr>
      <vt:lpstr>One-to-One Associations</vt:lpstr>
      <vt:lpstr>Sets, Lists, and Bags... Oh My!</vt:lpstr>
      <vt:lpstr>Cascades</vt:lpstr>
      <vt:lpstr>Lazy Loading</vt:lpstr>
      <vt:lpstr>Understanding Inverse=“true”</vt:lpstr>
      <vt:lpstr>DEMO</vt:lpstr>
      <vt:lpstr>Lab: Collections</vt:lpstr>
      <vt:lpstr>Inheritance</vt:lpstr>
      <vt:lpstr>Mapping Inheritance Relationships</vt:lpstr>
      <vt:lpstr>Single table inheritance</vt:lpstr>
      <vt:lpstr>Concrete table inheritance</vt:lpstr>
      <vt:lpstr>Class table inheritance</vt:lpstr>
      <vt:lpstr>DEMO</vt:lpstr>
      <vt:lpstr>Lab: Inheritance</vt:lpstr>
      <vt:lpstr>Querying</vt:lpstr>
      <vt:lpstr>Querying</vt:lpstr>
      <vt:lpstr>DEMO</vt:lpstr>
      <vt:lpstr>Lab: HQL Queries</vt:lpstr>
      <vt:lpstr>DEMO</vt:lpstr>
      <vt:lpstr>Lab: Criteria Queries</vt:lpstr>
      <vt:lpstr>DEMO</vt:lpstr>
      <vt:lpstr>Lab: LINQ</vt:lpstr>
      <vt:lpstr>DEMO</vt:lpstr>
      <vt:lpstr>Lab: Filters, Aggregations, and Projections</vt:lpstr>
      <vt:lpstr>The Level 2 Cache</vt:lpstr>
      <vt:lpstr>NHibernate’s Level 2 Cache</vt:lpstr>
      <vt:lpstr>Entity Cache</vt:lpstr>
      <vt:lpstr>Query Cache</vt:lpstr>
      <vt:lpstr>Wrapping It Up</vt:lpstr>
      <vt:lpstr>PowerPoint Presentation</vt:lpstr>
      <vt:lpstr>Resources</vt:lpstr>
      <vt:lpstr>Questions</vt:lpstr>
    </vt:vector>
  </TitlesOfParts>
  <Manager/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2007-04-23T04:24:37Z</dcterms:created>
  <dcterms:modified xsi:type="dcterms:W3CDTF">2011-06-03T12:42:53Z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TC101079711033</vt:lpwstr>
  </property>
</Properties>
</file>