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2"/>
  </p:notesMasterIdLst>
  <p:sldIdLst>
    <p:sldId id="256" r:id="rId2"/>
    <p:sldId id="288" r:id="rId3"/>
    <p:sldId id="289" r:id="rId4"/>
    <p:sldId id="271" r:id="rId5"/>
    <p:sldId id="269" r:id="rId6"/>
    <p:sldId id="273" r:id="rId7"/>
    <p:sldId id="276" r:id="rId8"/>
    <p:sldId id="282" r:id="rId9"/>
    <p:sldId id="274" r:id="rId10"/>
    <p:sldId id="278" r:id="rId11"/>
    <p:sldId id="279" r:id="rId12"/>
    <p:sldId id="280" r:id="rId13"/>
    <p:sldId id="285" r:id="rId14"/>
    <p:sldId id="286" r:id="rId15"/>
    <p:sldId id="277" r:id="rId16"/>
    <p:sldId id="283" r:id="rId17"/>
    <p:sldId id="284" r:id="rId18"/>
    <p:sldId id="290" r:id="rId19"/>
    <p:sldId id="287" r:id="rId20"/>
    <p:sldId id="267" r:id="rId2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58A1F-03D3-4E0E-B7EA-D45D368EAF2D}" type="datetimeFigureOut">
              <a:rPr lang="en-US" smtClean="0"/>
              <a:pPr/>
              <a:t>6/2/2011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C7B8C-3F39-4ADB-97F2-FF55193F8A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79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38200"/>
            <a:ext cx="21526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63055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Backgroun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89A8B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rgbClr val="D7D9D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rgbClr val="D7D9D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kovacs@post.harvard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1785926"/>
            <a:ext cx="8429684" cy="1470025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Convention-over-Configuration</a:t>
            </a:r>
            <a:br>
              <a:rPr lang="en-CA" b="1" dirty="0" smtClean="0"/>
            </a:br>
            <a:r>
              <a:rPr lang="en-CA" b="1" dirty="0" smtClean="0"/>
              <a:t>in an Agile World</a:t>
            </a:r>
            <a:endParaRPr lang="en-CA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/>
          <a:p>
            <a:pPr lvl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Kovacs</a:t>
            </a:r>
          </a:p>
          <a:p>
            <a:pPr lvl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JamesKovacs.com | Pluralsight.com</a:t>
            </a:r>
          </a:p>
          <a:p>
            <a:pPr lvl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jkovacs@post.harvard.edu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jameskovacs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8672" y="-8920"/>
            <a:ext cx="11001344" cy="687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Rails </a:t>
            </a:r>
            <a:r>
              <a:rPr lang="en-CA" dirty="0" err="1" smtClean="0"/>
              <a:t>ActiveRecord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dirty="0" smtClean="0"/>
              <a:t>class Product &lt; </a:t>
            </a:r>
            <a:r>
              <a:rPr lang="en-CA" dirty="0" err="1" smtClean="0"/>
              <a:t>ActiveRecord</a:t>
            </a:r>
            <a:r>
              <a:rPr lang="en-CA" dirty="0" smtClean="0"/>
              <a:t>::Base</a:t>
            </a:r>
            <a:r>
              <a:rPr lang="en-CA" smtClean="0"/>
              <a:t>; end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...can be automatically mapped to: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CREATE TABLE products (</a:t>
            </a:r>
          </a:p>
          <a:p>
            <a:pPr>
              <a:buNone/>
            </a:pPr>
            <a:r>
              <a:rPr lang="en-CA" dirty="0" smtClean="0"/>
              <a:t> id </a:t>
            </a:r>
            <a:r>
              <a:rPr lang="en-CA" dirty="0" err="1" smtClean="0"/>
              <a:t>int</a:t>
            </a:r>
            <a:r>
              <a:rPr lang="en-CA" dirty="0" smtClean="0"/>
              <a:t>(11) NOT NULL </a:t>
            </a:r>
            <a:r>
              <a:rPr lang="en-CA" dirty="0" err="1" smtClean="0"/>
              <a:t>auto_increment</a:t>
            </a:r>
            <a:r>
              <a:rPr lang="en-CA" dirty="0" smtClean="0"/>
              <a:t>,</a:t>
            </a:r>
          </a:p>
          <a:p>
            <a:pPr>
              <a:buNone/>
            </a:pPr>
            <a:r>
              <a:rPr lang="en-CA" dirty="0" smtClean="0"/>
              <a:t> name </a:t>
            </a:r>
            <a:r>
              <a:rPr lang="en-CA" dirty="0" err="1" smtClean="0"/>
              <a:t>varchar</a:t>
            </a:r>
            <a:r>
              <a:rPr lang="en-CA" dirty="0" smtClean="0"/>
              <a:t>(255),</a:t>
            </a:r>
          </a:p>
          <a:p>
            <a:pPr>
              <a:buNone/>
            </a:pPr>
            <a:r>
              <a:rPr lang="en-CA" dirty="0" smtClean="0"/>
              <a:t> PRIMARY KEY (id) );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Object model automatically has </a:t>
            </a:r>
            <a:r>
              <a:rPr lang="en-CA" dirty="0" err="1" smtClean="0"/>
              <a:t>Product#name</a:t>
            </a:r>
            <a:r>
              <a:rPr lang="en-CA" dirty="0" smtClean="0"/>
              <a:t> property.</a:t>
            </a:r>
            <a:endParaRPr lang="en-C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Associations in Rails </a:t>
            </a:r>
            <a:r>
              <a:rPr lang="en-CA" dirty="0" err="1" smtClean="0"/>
              <a:t>ActiveRecord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CA" dirty="0" smtClean="0"/>
              <a:t>class Firm &lt; </a:t>
            </a:r>
            <a:r>
              <a:rPr lang="en-CA" dirty="0" err="1" smtClean="0"/>
              <a:t>ActiveRecord</a:t>
            </a:r>
            <a:r>
              <a:rPr lang="en-CA" dirty="0" smtClean="0"/>
              <a:t>::Base</a:t>
            </a:r>
          </a:p>
          <a:p>
            <a:pPr>
              <a:buNone/>
            </a:pPr>
            <a:r>
              <a:rPr lang="en-CA" dirty="0" smtClean="0"/>
              <a:t> </a:t>
            </a:r>
            <a:r>
              <a:rPr lang="en-CA" dirty="0" err="1" smtClean="0"/>
              <a:t>has_many</a:t>
            </a:r>
            <a:r>
              <a:rPr lang="en-CA" dirty="0" smtClean="0"/>
              <a:t> :clients</a:t>
            </a:r>
          </a:p>
          <a:p>
            <a:pPr>
              <a:buNone/>
            </a:pPr>
            <a:r>
              <a:rPr lang="en-CA" dirty="0" smtClean="0"/>
              <a:t> </a:t>
            </a:r>
            <a:r>
              <a:rPr lang="en-CA" dirty="0" err="1" smtClean="0"/>
              <a:t>has_one</a:t>
            </a:r>
            <a:r>
              <a:rPr lang="en-CA" dirty="0" smtClean="0"/>
              <a:t> :account</a:t>
            </a:r>
          </a:p>
          <a:p>
            <a:pPr>
              <a:buNone/>
            </a:pPr>
            <a:r>
              <a:rPr lang="en-CA" dirty="0" smtClean="0"/>
              <a:t> </a:t>
            </a:r>
            <a:r>
              <a:rPr lang="en-CA" dirty="0" err="1" smtClean="0"/>
              <a:t>belongs_to</a:t>
            </a:r>
            <a:r>
              <a:rPr lang="en-CA" dirty="0" smtClean="0"/>
              <a:t> :</a:t>
            </a:r>
            <a:r>
              <a:rPr lang="en-CA" dirty="0" err="1" smtClean="0"/>
              <a:t>conglomorate</a:t>
            </a:r>
            <a:r>
              <a:rPr lang="en-CA" dirty="0" smtClean="0"/>
              <a:t> </a:t>
            </a:r>
          </a:p>
          <a:p>
            <a:pPr>
              <a:buNone/>
            </a:pPr>
            <a:r>
              <a:rPr lang="en-CA" dirty="0" smtClean="0"/>
              <a:t>end </a:t>
            </a:r>
            <a:endParaRPr lang="en-CA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6" name="Picture 4" descr="C:\Users\James\Desktop\ms_net_rgb_print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723" y="2428868"/>
            <a:ext cx="8014856" cy="1947908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err="1" smtClean="0"/>
              <a:t>NHibernate</a:t>
            </a:r>
            <a:r>
              <a:rPr lang="en-CA" dirty="0" smtClean="0"/>
              <a:t> / Fluent </a:t>
            </a:r>
            <a:r>
              <a:rPr lang="en-CA" dirty="0" err="1" smtClean="0"/>
              <a:t>NHibernate</a:t>
            </a:r>
            <a:endParaRPr lang="en-CA" dirty="0" smtClean="0"/>
          </a:p>
          <a:p>
            <a:r>
              <a:rPr lang="en-CA" dirty="0" smtClean="0"/>
              <a:t>Jimmy </a:t>
            </a:r>
            <a:r>
              <a:rPr lang="en-CA" dirty="0" err="1" smtClean="0"/>
              <a:t>Bogard’s</a:t>
            </a:r>
            <a:r>
              <a:rPr lang="en-CA" dirty="0" smtClean="0"/>
              <a:t> </a:t>
            </a:r>
            <a:r>
              <a:rPr lang="en-CA" dirty="0" err="1" smtClean="0"/>
              <a:t>AutoMapper</a:t>
            </a:r>
            <a:endParaRPr lang="en-CA" dirty="0" smtClean="0"/>
          </a:p>
          <a:p>
            <a:r>
              <a:rPr lang="en-CA" dirty="0" smtClean="0"/>
              <a:t>Castle Windsor</a:t>
            </a:r>
          </a:p>
          <a:p>
            <a:r>
              <a:rPr lang="en-CA" dirty="0" smtClean="0"/>
              <a:t>ASP.NET </a:t>
            </a:r>
            <a:r>
              <a:rPr lang="en-CA" dirty="0" smtClean="0"/>
              <a:t>MVC</a:t>
            </a:r>
          </a:p>
          <a:p>
            <a:r>
              <a:rPr lang="en-CA" dirty="0" err="1" smtClean="0"/>
              <a:t>jQuery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838200"/>
            <a:ext cx="8267728" cy="4572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Conventions in an Agile World</a:t>
            </a:r>
            <a:endParaRPr lang="en-C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DEMO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37742"/>
            <a:ext cx="9144000" cy="733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Fluent </a:t>
            </a:r>
            <a:r>
              <a:rPr lang="en-CA" dirty="0" err="1" smtClean="0"/>
              <a:t>NHibernate</a:t>
            </a:r>
            <a:r>
              <a:rPr lang="en-CA" dirty="0" smtClean="0"/>
              <a:t> (http://www.fluentnhibernate.org)</a:t>
            </a:r>
          </a:p>
          <a:p>
            <a:r>
              <a:rPr lang="en-CA" dirty="0" err="1" smtClean="0"/>
              <a:t>NHForge</a:t>
            </a:r>
            <a:r>
              <a:rPr lang="en-CA" dirty="0" smtClean="0"/>
              <a:t> (http://nhforge.org)</a:t>
            </a:r>
          </a:p>
          <a:p>
            <a:r>
              <a:rPr lang="en-CA" dirty="0" err="1" smtClean="0"/>
              <a:t>AutoMapper</a:t>
            </a:r>
            <a:r>
              <a:rPr lang="en-CA" dirty="0" smtClean="0"/>
              <a:t> (http://www.codeplex.com/AutoMapper)</a:t>
            </a:r>
          </a:p>
          <a:p>
            <a:r>
              <a:rPr lang="en-CA" dirty="0" smtClean="0"/>
              <a:t>Castle Windsor (http://castleproject.org)</a:t>
            </a:r>
          </a:p>
          <a:p>
            <a:r>
              <a:rPr lang="en-CA" dirty="0" smtClean="0"/>
              <a:t>ASP.NET MVC (http://asp.net/mvc</a:t>
            </a:r>
            <a:r>
              <a:rPr lang="en-CA" dirty="0" smtClean="0"/>
              <a:t>)</a:t>
            </a:r>
          </a:p>
          <a:p>
            <a:r>
              <a:rPr lang="en-CA" dirty="0" err="1" smtClean="0"/>
              <a:t>jQuery</a:t>
            </a:r>
            <a:r>
              <a:rPr lang="en-CA" dirty="0" smtClean="0"/>
              <a:t> (http://jquery.com)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mes\Desktop\John_Harvard,_statue_at_Harvard_Univers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24" y="376218"/>
            <a:ext cx="7908952" cy="61055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CA" dirty="0" smtClean="0"/>
              <a:t>Questions</a:t>
            </a:r>
            <a:endParaRPr lang="en-CA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857224" y="1196752"/>
            <a:ext cx="4477840" cy="4572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 Kovacs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JamesKovacs.com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Pluralsight.com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jkovacs@post.harvard.edu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CA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jameskovacs</a:t>
            </a: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endParaRPr lang="en-CA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0A22E"/>
              </a:buClr>
              <a:buSzPct val="70000"/>
              <a:buNone/>
              <a:defRPr/>
            </a:pPr>
            <a:endParaRPr lang="en-CA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Shape 1638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92288" y="1428736"/>
            <a:ext cx="1885537" cy="4572000"/>
          </a:xfrm>
          <a:prstGeom prst="rect">
            <a:avLst/>
          </a:prstGeom>
        </p:spPr>
      </p:pic>
      <p:pic>
        <p:nvPicPr>
          <p:cNvPr id="5" name="Picture 2" descr="C:\Users\James\Documents\JDrive\JamesKovacs.com\Logos\Logo-Wid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1115" y="4538676"/>
            <a:ext cx="3648075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mes\Desktop\JohnHarvardMasterChi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093" y="642918"/>
            <a:ext cx="8391816" cy="55721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Convention</a:t>
            </a:r>
            <a:br>
              <a:rPr lang="en-CA" dirty="0" smtClean="0"/>
            </a:br>
            <a:r>
              <a:rPr lang="en-CA" dirty="0" smtClean="0"/>
              <a:t>Over Configuration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-871567"/>
            <a:ext cx="9429816" cy="84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Typical </a:t>
            </a:r>
            <a:r>
              <a:rPr lang="en-CA" dirty="0" err="1" smtClean="0"/>
              <a:t>Web.config</a:t>
            </a:r>
            <a:r>
              <a:rPr lang="en-CA" dirty="0" smtClean="0"/>
              <a:t> File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3291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&lt;?xml version="1.0"?&gt;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&lt;configuration </a:t>
            </a:r>
            <a:r>
              <a:rPr lang="en-CA" sz="200" dirty="0" err="1" smtClean="0">
                <a:latin typeface="Envy Code R" pitchFamily="49" charset="0"/>
              </a:rPr>
              <a:t>xmlns</a:t>
            </a:r>
            <a:r>
              <a:rPr lang="en-CA" sz="200" dirty="0" smtClean="0">
                <a:latin typeface="Envy Code R" pitchFamily="49" charset="0"/>
              </a:rPr>
              <a:t>="http://schemas.microsoft.com/.NetConfiguration/v2.0"&gt;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</a:t>
            </a:r>
            <a:r>
              <a:rPr lang="en-CA" sz="200" dirty="0" err="1" smtClean="0">
                <a:latin typeface="Envy Code R" pitchFamily="49" charset="0"/>
              </a:rPr>
              <a:t>configSections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</a:t>
            </a:r>
            <a:r>
              <a:rPr lang="en-CA" sz="200" dirty="0" err="1" smtClean="0">
                <a:latin typeface="Envy Code R" pitchFamily="49" charset="0"/>
              </a:rPr>
              <a:t>sectionGroup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System.Web.Configuration.SystemWebExtensionsSectionGroup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</a:t>
            </a:r>
            <a:r>
              <a:rPr lang="en-CA" sz="200" dirty="0" err="1" smtClean="0">
                <a:latin typeface="Envy Code R" pitchFamily="49" charset="0"/>
              </a:rPr>
              <a:t>sectionGroup</a:t>
            </a:r>
            <a:r>
              <a:rPr lang="en-CA" sz="200" dirty="0" smtClean="0">
                <a:latin typeface="Envy Code R" pitchFamily="49" charset="0"/>
              </a:rPr>
              <a:t> name="scripting" type="</a:t>
            </a:r>
            <a:r>
              <a:rPr lang="en-CA" sz="200" dirty="0" err="1" smtClean="0">
                <a:latin typeface="Envy Code R" pitchFamily="49" charset="0"/>
              </a:rPr>
              <a:t>System.Web.Configuration.ScriptingSectionGroup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&lt;section name="</a:t>
            </a:r>
            <a:r>
              <a:rPr lang="en-CA" sz="200" dirty="0" err="1" smtClean="0">
                <a:latin typeface="Envy Code R" pitchFamily="49" charset="0"/>
              </a:rPr>
              <a:t>scriptResourceHandler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System.Web.Configuration.ScriptingScriptResourceHandlerSection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 </a:t>
            </a:r>
            <a:r>
              <a:rPr lang="en-CA" sz="200" dirty="0" err="1" smtClean="0">
                <a:latin typeface="Envy Code R" pitchFamily="49" charset="0"/>
              </a:rPr>
              <a:t>requirePermission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allowDefinition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MachineToApplication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sectionGroup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webServices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System.Web.Configuration.ScriptingWebServicesSectionGroup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&lt;section name="</a:t>
            </a:r>
            <a:r>
              <a:rPr lang="en-CA" sz="200" dirty="0" err="1" smtClean="0">
                <a:latin typeface="Envy Code R" pitchFamily="49" charset="0"/>
              </a:rPr>
              <a:t>jsonSerialization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System.Web.Configuration.ScriptingJsonSerializationSection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 </a:t>
            </a:r>
            <a:r>
              <a:rPr lang="en-CA" sz="200" dirty="0" err="1" smtClean="0">
                <a:latin typeface="Envy Code R" pitchFamily="49" charset="0"/>
              </a:rPr>
              <a:t>requirePermission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allowDefinition</a:t>
            </a:r>
            <a:r>
              <a:rPr lang="en-CA" sz="200" dirty="0" smtClean="0">
                <a:latin typeface="Envy Code R" pitchFamily="49" charset="0"/>
              </a:rPr>
              <a:t>="Everywhere"/&gt;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&lt;section name="</a:t>
            </a:r>
            <a:r>
              <a:rPr lang="en-CA" sz="200" dirty="0" err="1" smtClean="0">
                <a:latin typeface="Envy Code R" pitchFamily="49" charset="0"/>
              </a:rPr>
              <a:t>profileService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System.Web.Configuration.ScriptingProfileServiceSection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 </a:t>
            </a:r>
            <a:r>
              <a:rPr lang="en-CA" sz="200" dirty="0" err="1" smtClean="0">
                <a:latin typeface="Envy Code R" pitchFamily="49" charset="0"/>
              </a:rPr>
              <a:t>requirePermission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allowDefinition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MachineToApplication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&lt;section name="</a:t>
            </a:r>
            <a:r>
              <a:rPr lang="en-CA" sz="200" dirty="0" err="1" smtClean="0">
                <a:latin typeface="Envy Code R" pitchFamily="49" charset="0"/>
              </a:rPr>
              <a:t>authenticationService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System.Web.Configuration.ScriptingAuthenticationServiceSection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 </a:t>
            </a:r>
            <a:r>
              <a:rPr lang="en-CA" sz="200" dirty="0" err="1" smtClean="0">
                <a:latin typeface="Envy Code R" pitchFamily="49" charset="0"/>
              </a:rPr>
              <a:t>requirePermission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allowDefinition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MachineToApplication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&lt;section name="</a:t>
            </a:r>
            <a:r>
              <a:rPr lang="en-CA" sz="200" dirty="0" err="1" smtClean="0">
                <a:latin typeface="Envy Code R" pitchFamily="49" charset="0"/>
              </a:rPr>
              <a:t>roleService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System.Web.Configuration.ScriptingRoleServiceSection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 </a:t>
            </a:r>
            <a:r>
              <a:rPr lang="en-CA" sz="200" dirty="0" err="1" smtClean="0">
                <a:latin typeface="Envy Code R" pitchFamily="49" charset="0"/>
              </a:rPr>
              <a:t>requirePermission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allowDefinition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MachineToApplication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&lt;/</a:t>
            </a:r>
            <a:r>
              <a:rPr lang="en-CA" sz="200" dirty="0" err="1" smtClean="0">
                <a:latin typeface="Envy Code R" pitchFamily="49" charset="0"/>
              </a:rPr>
              <a:t>sectionGroup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</a:t>
            </a:r>
            <a:r>
              <a:rPr lang="en-CA" sz="200" dirty="0" err="1" smtClean="0">
                <a:latin typeface="Envy Code R" pitchFamily="49" charset="0"/>
              </a:rPr>
              <a:t>sectionGroup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</a:t>
            </a:r>
            <a:r>
              <a:rPr lang="en-CA" sz="200" dirty="0" err="1" smtClean="0">
                <a:latin typeface="Envy Code R" pitchFamily="49" charset="0"/>
              </a:rPr>
              <a:t>sectionGroup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</a:t>
            </a:r>
            <a:r>
              <a:rPr lang="en-CA" sz="200" dirty="0" err="1" smtClean="0">
                <a:latin typeface="Envy Code R" pitchFamily="49" charset="0"/>
              </a:rPr>
              <a:t>configSections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</a:t>
            </a:r>
            <a:r>
              <a:rPr lang="en-CA" sz="200" dirty="0" err="1" smtClean="0">
                <a:latin typeface="Envy Code R" pitchFamily="49" charset="0"/>
              </a:rPr>
              <a:t>connectionStrings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SQL connection string for Profile database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name="</a:t>
            </a:r>
            <a:r>
              <a:rPr lang="en-CA" sz="200" dirty="0" err="1" smtClean="0">
                <a:latin typeface="Envy Code R" pitchFamily="49" charset="0"/>
              </a:rPr>
              <a:t>SQLProfileConnString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connectionString</a:t>
            </a:r>
            <a:r>
              <a:rPr lang="en-CA" sz="200" dirty="0" smtClean="0">
                <a:latin typeface="Envy Code R" pitchFamily="49" charset="0"/>
              </a:rPr>
              <a:t>="server=(local);database=MSPetShop4;Integrated Security=SSPI;" </a:t>
            </a:r>
            <a:r>
              <a:rPr lang="en-CA" sz="200" dirty="0" err="1" smtClean="0">
                <a:latin typeface="Envy Code R" pitchFamily="49" charset="0"/>
              </a:rPr>
              <a:t>providerName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System.Data.SqlClient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SQL connection string for Membership database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name="</a:t>
            </a:r>
            <a:r>
              <a:rPr lang="en-CA" sz="200" dirty="0" err="1" smtClean="0">
                <a:latin typeface="Envy Code R" pitchFamily="49" charset="0"/>
              </a:rPr>
              <a:t>SQLMembershipConnString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connectionString</a:t>
            </a:r>
            <a:r>
              <a:rPr lang="en-CA" sz="200" dirty="0" smtClean="0">
                <a:latin typeface="Envy Code R" pitchFamily="49" charset="0"/>
              </a:rPr>
              <a:t>="server=(local);database=MSPetShop4Services;Integrated Security=SSPI;" </a:t>
            </a:r>
            <a:r>
              <a:rPr lang="en-CA" sz="200" dirty="0" err="1" smtClean="0">
                <a:latin typeface="Envy Code R" pitchFamily="49" charset="0"/>
              </a:rPr>
              <a:t>providerName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System.Data.SqlClient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SQL connection string for Inventory database lookup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name="SQLConnString1" </a:t>
            </a:r>
            <a:r>
              <a:rPr lang="en-CA" sz="200" dirty="0" err="1" smtClean="0">
                <a:latin typeface="Envy Code R" pitchFamily="49" charset="0"/>
              </a:rPr>
              <a:t>connectionString</a:t>
            </a:r>
            <a:r>
              <a:rPr lang="en-CA" sz="200" dirty="0" smtClean="0">
                <a:latin typeface="Envy Code R" pitchFamily="49" charset="0"/>
              </a:rPr>
              <a:t>="server=(local);database=MSPetShop4;Integrated Security=SSPI;" </a:t>
            </a:r>
            <a:r>
              <a:rPr lang="en-CA" sz="200" dirty="0" err="1" smtClean="0">
                <a:latin typeface="Envy Code R" pitchFamily="49" charset="0"/>
              </a:rPr>
              <a:t>providerName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System.Data.SqlClient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SQL connection string for handling transactions on the Inventory database--&gt;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name="SQLConnString2" </a:t>
            </a:r>
            <a:r>
              <a:rPr lang="en-CA" sz="200" dirty="0" err="1" smtClean="0">
                <a:latin typeface="Envy Code R" pitchFamily="49" charset="0"/>
              </a:rPr>
              <a:t>connectionString</a:t>
            </a:r>
            <a:r>
              <a:rPr lang="en-CA" sz="200" dirty="0" smtClean="0">
                <a:latin typeface="Envy Code R" pitchFamily="49" charset="0"/>
              </a:rPr>
              <a:t>="server=(local);database=MSPetShop4;Integrated Security=SSPI;" </a:t>
            </a:r>
            <a:r>
              <a:rPr lang="en-CA" sz="200" dirty="0" err="1" smtClean="0">
                <a:latin typeface="Envy Code R" pitchFamily="49" charset="0"/>
              </a:rPr>
              <a:t>providerName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System.Data.SqlClient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SQL connection string for Orders database--&gt;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name="SQLConnString3" </a:t>
            </a:r>
            <a:r>
              <a:rPr lang="en-CA" sz="200" dirty="0" err="1" smtClean="0">
                <a:latin typeface="Envy Code R" pitchFamily="49" charset="0"/>
              </a:rPr>
              <a:t>connectionString</a:t>
            </a:r>
            <a:r>
              <a:rPr lang="en-CA" sz="200" dirty="0" smtClean="0">
                <a:latin typeface="Envy Code R" pitchFamily="49" charset="0"/>
              </a:rPr>
              <a:t>="server=(local);database=MSPetShop4;Integrated Security=SSPI;" </a:t>
            </a:r>
            <a:r>
              <a:rPr lang="en-CA" sz="200" dirty="0" err="1" smtClean="0">
                <a:latin typeface="Envy Code R" pitchFamily="49" charset="0"/>
              </a:rPr>
              <a:t>providerName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System.Data.SqlClient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</a:t>
            </a:r>
            <a:r>
              <a:rPr lang="en-CA" sz="200" dirty="0" err="1" smtClean="0">
                <a:latin typeface="Envy Code R" pitchFamily="49" charset="0"/>
              </a:rPr>
              <a:t>connectionStrings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</a:t>
            </a:r>
            <a:r>
              <a:rPr lang="en-CA" sz="200" dirty="0" err="1" smtClean="0">
                <a:latin typeface="Envy Code R" pitchFamily="49" charset="0"/>
              </a:rPr>
              <a:t>appSettings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Enable data caching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EnableCaching</a:t>
            </a:r>
            <a:r>
              <a:rPr lang="en-CA" sz="200" dirty="0" smtClean="0">
                <a:latin typeface="Envy Code R" pitchFamily="49" charset="0"/>
              </a:rPr>
              <a:t>" value="true"/&gt;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Cache duration (in hours-whole number only)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CategoryCacheDuration</a:t>
            </a:r>
            <a:r>
              <a:rPr lang="en-CA" sz="200" dirty="0" smtClean="0">
                <a:latin typeface="Envy Code R" pitchFamily="49" charset="0"/>
              </a:rPr>
              <a:t>" value="12"/&gt;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ProductCacheDuration</a:t>
            </a:r>
            <a:r>
              <a:rPr lang="en-CA" sz="200" dirty="0" smtClean="0">
                <a:latin typeface="Envy Code R" pitchFamily="49" charset="0"/>
              </a:rPr>
              <a:t>" value="12"/&gt;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ItemCacheDuration</a:t>
            </a:r>
            <a:r>
              <a:rPr lang="en-CA" sz="200" dirty="0" smtClean="0">
                <a:latin typeface="Envy Code R" pitchFamily="49" charset="0"/>
              </a:rPr>
              <a:t>" value="12"/&gt;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Cache dependency options. Possible values: </a:t>
            </a:r>
            <a:r>
              <a:rPr lang="en-CA" sz="200" dirty="0" err="1" smtClean="0">
                <a:latin typeface="Envy Code R" pitchFamily="49" charset="0"/>
              </a:rPr>
              <a:t>PetShop.TableCacheDependency</a:t>
            </a:r>
            <a:r>
              <a:rPr lang="en-CA" sz="200" dirty="0" smtClean="0">
                <a:latin typeface="Envy Code R" pitchFamily="49" charset="0"/>
              </a:rPr>
              <a:t> - SQL Server and keep empty for ORACLE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CacheDependencyNamespace</a:t>
            </a:r>
            <a:r>
              <a:rPr lang="en-CA" sz="200" dirty="0" smtClean="0">
                <a:latin typeface="Envy Code R" pitchFamily="49" charset="0"/>
              </a:rPr>
              <a:t>" value="</a:t>
            </a:r>
            <a:r>
              <a:rPr lang="en-CA" sz="200" dirty="0" err="1" smtClean="0">
                <a:latin typeface="Envy Code R" pitchFamily="49" charset="0"/>
              </a:rPr>
              <a:t>PetShop.Infrastructure.Cache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</a:t>
            </a:r>
            <a:r>
              <a:rPr lang="en-CA" sz="200" dirty="0" err="1" smtClean="0">
                <a:latin typeface="Envy Code R" pitchFamily="49" charset="0"/>
              </a:rPr>
              <a:t>CacheDatabaseName</a:t>
            </a:r>
            <a:r>
              <a:rPr lang="en-CA" sz="200" dirty="0" smtClean="0">
                <a:latin typeface="Envy Code R" pitchFamily="49" charset="0"/>
              </a:rPr>
              <a:t> should match the name under caching section, when using </a:t>
            </a:r>
            <a:r>
              <a:rPr lang="en-CA" sz="200" dirty="0" err="1" smtClean="0">
                <a:latin typeface="Envy Code R" pitchFamily="49" charset="0"/>
              </a:rPr>
              <a:t>TableCacheDependency</a:t>
            </a:r>
            <a:r>
              <a:rPr lang="en-CA" sz="200" dirty="0" smtClean="0">
                <a:latin typeface="Envy Code R" pitchFamily="49" charset="0"/>
              </a:rPr>
              <a:t>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CacheDatabaseName</a:t>
            </a:r>
            <a:r>
              <a:rPr lang="en-CA" sz="200" dirty="0" smtClean="0">
                <a:latin typeface="Envy Code R" pitchFamily="49" charset="0"/>
              </a:rPr>
              <a:t>" value="MSPetShop4"/&gt;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*</a:t>
            </a:r>
            <a:r>
              <a:rPr lang="en-CA" sz="200" dirty="0" err="1" smtClean="0">
                <a:latin typeface="Envy Code R" pitchFamily="49" charset="0"/>
              </a:rPr>
              <a:t>TableDependency</a:t>
            </a:r>
            <a:r>
              <a:rPr lang="en-CA" sz="200" dirty="0" smtClean="0">
                <a:latin typeface="Envy Code R" pitchFamily="49" charset="0"/>
              </a:rPr>
              <a:t> lists table dependency for each instance separated by comma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CategoryTableDependency</a:t>
            </a:r>
            <a:r>
              <a:rPr lang="en-CA" sz="200" dirty="0" smtClean="0">
                <a:latin typeface="Envy Code R" pitchFamily="49" charset="0"/>
              </a:rPr>
              <a:t>" value="Category"/&gt;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ProductTableDependency</a:t>
            </a:r>
            <a:r>
              <a:rPr lang="en-CA" sz="200" dirty="0" smtClean="0">
                <a:latin typeface="Envy Code R" pitchFamily="49" charset="0"/>
              </a:rPr>
              <a:t>" value="</a:t>
            </a:r>
            <a:r>
              <a:rPr lang="en-CA" sz="200" dirty="0" err="1" smtClean="0">
                <a:latin typeface="Envy Code R" pitchFamily="49" charset="0"/>
              </a:rPr>
              <a:t>Product,Category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ItemTableDependency</a:t>
            </a:r>
            <a:r>
              <a:rPr lang="en-CA" sz="200" dirty="0" smtClean="0">
                <a:latin typeface="Envy Code R" pitchFamily="49" charset="0"/>
              </a:rPr>
              <a:t>" value="</a:t>
            </a:r>
            <a:r>
              <a:rPr lang="en-CA" sz="200" dirty="0" err="1" smtClean="0">
                <a:latin typeface="Envy Code R" pitchFamily="49" charset="0"/>
              </a:rPr>
              <a:t>Product,Category,Item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Order processing options (</a:t>
            </a:r>
            <a:r>
              <a:rPr lang="en-CA" sz="200" dirty="0" err="1" smtClean="0">
                <a:latin typeface="Envy Code R" pitchFamily="49" charset="0"/>
              </a:rPr>
              <a:t>Asynch</a:t>
            </a:r>
            <a:r>
              <a:rPr lang="en-CA" sz="200" dirty="0" smtClean="0">
                <a:latin typeface="Envy Code R" pitchFamily="49" charset="0"/>
              </a:rPr>
              <a:t>/Synch)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OrderStrategyAssembly</a:t>
            </a:r>
            <a:r>
              <a:rPr lang="en-CA" sz="200" dirty="0" smtClean="0">
                <a:latin typeface="Envy Code R" pitchFamily="49" charset="0"/>
              </a:rPr>
              <a:t>" value="</a:t>
            </a:r>
            <a:r>
              <a:rPr lang="en-CA" sz="200" dirty="0" err="1" smtClean="0">
                <a:latin typeface="Envy Code R" pitchFamily="49" charset="0"/>
              </a:rPr>
              <a:t>PetShop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OrderStrategyClass</a:t>
            </a:r>
            <a:r>
              <a:rPr lang="en-CA" sz="200" dirty="0" smtClean="0">
                <a:latin typeface="Envy Code R" pitchFamily="49" charset="0"/>
              </a:rPr>
              <a:t>" value="</a:t>
            </a:r>
            <a:r>
              <a:rPr lang="en-CA" sz="200" dirty="0" err="1" smtClean="0">
                <a:latin typeface="Envy Code R" pitchFamily="49" charset="0"/>
              </a:rPr>
              <a:t>PetShop.Repositories.OrderSynchronous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Asynchronous Order options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OrderMessaging</a:t>
            </a:r>
            <a:r>
              <a:rPr lang="en-CA" sz="200" dirty="0" smtClean="0">
                <a:latin typeface="Envy Code R" pitchFamily="49" charset="0"/>
              </a:rPr>
              <a:t>" value="</a:t>
            </a:r>
            <a:r>
              <a:rPr lang="en-CA" sz="200" dirty="0" err="1" smtClean="0">
                <a:latin typeface="Envy Code R" pitchFamily="49" charset="0"/>
              </a:rPr>
              <a:t>PetShop.MSMQMessaging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</a:t>
            </a:r>
            <a:r>
              <a:rPr lang="en-CA" sz="200" dirty="0" err="1" smtClean="0">
                <a:latin typeface="Envy Code R" pitchFamily="49" charset="0"/>
              </a:rPr>
              <a:t>OrderQueuePath</a:t>
            </a:r>
            <a:r>
              <a:rPr lang="en-CA" sz="200" dirty="0" smtClean="0">
                <a:latin typeface="Envy Code R" pitchFamily="49" charset="0"/>
              </a:rPr>
              <a:t>" value="</a:t>
            </a:r>
            <a:r>
              <a:rPr lang="en-CA" sz="200" dirty="0" err="1" smtClean="0">
                <a:latin typeface="Envy Code R" pitchFamily="49" charset="0"/>
              </a:rPr>
              <a:t>FormatName:DIRECT</a:t>
            </a:r>
            <a:r>
              <a:rPr lang="en-CA" sz="200" dirty="0" smtClean="0">
                <a:latin typeface="Envy Code R" pitchFamily="49" charset="0"/>
              </a:rPr>
              <a:t>=</a:t>
            </a:r>
            <a:r>
              <a:rPr lang="en-CA" sz="200" dirty="0" err="1" smtClean="0">
                <a:latin typeface="Envy Code R" pitchFamily="49" charset="0"/>
              </a:rPr>
              <a:t>OS:MachineName</a:t>
            </a:r>
            <a:r>
              <a:rPr lang="en-CA" sz="200" dirty="0" smtClean="0">
                <a:latin typeface="Envy Code R" pitchFamily="49" charset="0"/>
              </a:rPr>
              <a:t>\Private$\</a:t>
            </a:r>
            <a:r>
              <a:rPr lang="en-CA" sz="200" dirty="0" err="1" smtClean="0">
                <a:latin typeface="Envy Code R" pitchFamily="49" charset="0"/>
              </a:rPr>
              <a:t>PSOrders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Application Error Log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&lt;add key="Event Log Source" value=".NET Pet Shop Evolved 5.0"/&gt;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</a:t>
            </a:r>
            <a:r>
              <a:rPr lang="en-CA" sz="200" dirty="0" err="1" smtClean="0">
                <a:latin typeface="Envy Code R" pitchFamily="49" charset="0"/>
              </a:rPr>
              <a:t>appSettings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&lt;system.web&gt;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&lt;pages theme="</a:t>
            </a:r>
            <a:r>
              <a:rPr lang="en-CA" sz="200" dirty="0" err="1" smtClean="0">
                <a:latin typeface="Envy Code R" pitchFamily="49" charset="0"/>
              </a:rPr>
              <a:t>PetShop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styleSheetTheme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PetShop</a:t>
            </a:r>
            <a:r>
              <a:rPr lang="en-CA" sz="200" dirty="0" smtClean="0">
                <a:latin typeface="Envy Code R" pitchFamily="49" charset="0"/>
              </a:rPr>
              <a:t>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&lt;controls&gt;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</a:t>
            </a:r>
            <a:r>
              <a:rPr lang="en-CA" sz="200" dirty="0" err="1" smtClean="0">
                <a:latin typeface="Envy Code R" pitchFamily="49" charset="0"/>
              </a:rPr>
              <a:t>tagPrefix</a:t>
            </a:r>
            <a:r>
              <a:rPr lang="en-CA" sz="200" dirty="0" smtClean="0">
                <a:latin typeface="Envy Code R" pitchFamily="49" charset="0"/>
              </a:rPr>
              <a:t>="asp" namespace="</a:t>
            </a:r>
            <a:r>
              <a:rPr lang="en-CA" sz="200" dirty="0" err="1" smtClean="0">
                <a:latin typeface="Envy Code R" pitchFamily="49" charset="0"/>
              </a:rPr>
              <a:t>System.Web.UI</a:t>
            </a:r>
            <a:r>
              <a:rPr lang="en-CA" sz="200" dirty="0" smtClean="0">
                <a:latin typeface="Envy Code R" pitchFamily="49" charset="0"/>
              </a:rPr>
              <a:t>" assembly="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</a:t>
            </a:r>
            <a:r>
              <a:rPr lang="en-CA" sz="200" dirty="0" err="1" smtClean="0">
                <a:latin typeface="Envy Code R" pitchFamily="49" charset="0"/>
              </a:rPr>
              <a:t>tagPrefix</a:t>
            </a:r>
            <a:r>
              <a:rPr lang="en-CA" sz="200" dirty="0" smtClean="0">
                <a:latin typeface="Envy Code R" pitchFamily="49" charset="0"/>
              </a:rPr>
              <a:t>="asp" namespace="</a:t>
            </a:r>
            <a:r>
              <a:rPr lang="en-CA" sz="200" dirty="0" err="1" smtClean="0">
                <a:latin typeface="Envy Code R" pitchFamily="49" charset="0"/>
              </a:rPr>
              <a:t>System.Web.UI.WebControls</a:t>
            </a:r>
            <a:r>
              <a:rPr lang="en-CA" sz="200" dirty="0" smtClean="0">
                <a:latin typeface="Envy Code R" pitchFamily="49" charset="0"/>
              </a:rPr>
              <a:t>" assembly="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&lt;/controls&gt;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&lt;/pages&gt;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Set compilation debug="true" to insert debugging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symbols into the compiled page. Because this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affects performance, set this value to true only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during development.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&lt;compilation debug="true"&gt;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&lt;assemblies&gt;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</a:t>
            </a:r>
            <a:r>
              <a:rPr lang="en-CA" sz="200" dirty="0" err="1" smtClean="0">
                <a:latin typeface="Envy Code R" pitchFamily="49" charset="0"/>
              </a:rPr>
              <a:t>System.Data.OracleClient</a:t>
            </a:r>
            <a:r>
              <a:rPr lang="en-CA" sz="200" dirty="0" smtClean="0">
                <a:latin typeface="Envy Code R" pitchFamily="49" charset="0"/>
              </a:rPr>
              <a:t>, Version=2.0.0.0,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=B77A5C561934E089"/&gt;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</a:t>
            </a:r>
            <a:r>
              <a:rPr lang="en-CA" sz="200" dirty="0" err="1" smtClean="0">
                <a:latin typeface="Envy Code R" pitchFamily="49" charset="0"/>
              </a:rPr>
              <a:t>System.Transactions</a:t>
            </a:r>
            <a:r>
              <a:rPr lang="en-CA" sz="200" dirty="0" smtClean="0">
                <a:latin typeface="Envy Code R" pitchFamily="49" charset="0"/>
              </a:rPr>
              <a:t>, Version=2.0.0.0,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=B77A5C561934E089"/&gt;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assembly="Accessibility, Version=2.0.0.0,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=B03F5F7F11D50A3A"/&gt;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</a:t>
            </a:r>
            <a:r>
              <a:rPr lang="en-CA" sz="200" dirty="0" err="1" smtClean="0">
                <a:latin typeface="Envy Code R" pitchFamily="49" charset="0"/>
              </a:rPr>
              <a:t>System.Messaging</a:t>
            </a:r>
            <a:r>
              <a:rPr lang="en-CA" sz="200" dirty="0" smtClean="0">
                <a:latin typeface="Envy Code R" pitchFamily="49" charset="0"/>
              </a:rPr>
              <a:t>, Version=2.0.0.0,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=B03F5F7F11D50A3A"/&gt;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</a:t>
            </a:r>
            <a:r>
              <a:rPr lang="en-CA" sz="200" dirty="0" err="1" smtClean="0">
                <a:latin typeface="Envy Code R" pitchFamily="49" charset="0"/>
              </a:rPr>
              <a:t>System.Core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=B77A5C561934E089"/&gt;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</a:t>
            </a:r>
            <a:r>
              <a:rPr lang="en-CA" sz="200" dirty="0" err="1" smtClean="0">
                <a:latin typeface="Envy Code R" pitchFamily="49" charset="0"/>
              </a:rPr>
              <a:t>System.Xml.Linq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=B77A5C561934E089"/&gt;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assembly="</a:t>
            </a:r>
            <a:r>
              <a:rPr lang="en-CA" sz="200" dirty="0" err="1" smtClean="0">
                <a:latin typeface="Envy Code R" pitchFamily="49" charset="0"/>
              </a:rPr>
              <a:t>System.Data.DataSetExtensions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=B77A5C561934E089"/&gt;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&lt;/assemblies&gt;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&lt;/compilation&gt;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The &lt;authentication&gt; section enables configuration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of the security authentication mode used by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ASP.NET to identify an incoming user.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&lt;authentication mode="Forms"&gt;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&lt;forms name="</a:t>
            </a:r>
            <a:r>
              <a:rPr lang="en-CA" sz="200" dirty="0" err="1" smtClean="0">
                <a:latin typeface="Envy Code R" pitchFamily="49" charset="0"/>
              </a:rPr>
              <a:t>PetShopAuth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loginUrl</a:t>
            </a:r>
            <a:r>
              <a:rPr lang="en-CA" sz="200" dirty="0" smtClean="0">
                <a:latin typeface="Envy Code R" pitchFamily="49" charset="0"/>
              </a:rPr>
              <a:t>="SignIn.aspx" protection="None" timeout="60"/&gt;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&lt;/authentication&gt;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The &lt;</a:t>
            </a:r>
            <a:r>
              <a:rPr lang="en-CA" sz="200" dirty="0" err="1" smtClean="0">
                <a:latin typeface="Envy Code R" pitchFamily="49" charset="0"/>
              </a:rPr>
              <a:t>customErrors</a:t>
            </a:r>
            <a:r>
              <a:rPr lang="en-CA" sz="200" dirty="0" smtClean="0">
                <a:latin typeface="Envy Code R" pitchFamily="49" charset="0"/>
              </a:rPr>
              <a:t>&gt; section enables configuration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of what to do if/when an unhandled error occurs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during the execution of a request. Specifically,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it enables developers to configure html error pages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  to be displayed in place of a error stack trace.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</a:t>
            </a:r>
            <a:r>
              <a:rPr lang="en-CA" sz="200" dirty="0" err="1" smtClean="0">
                <a:latin typeface="Envy Code R" pitchFamily="49" charset="0"/>
              </a:rPr>
              <a:t>customErrors</a:t>
            </a:r>
            <a:r>
              <a:rPr lang="en-CA" sz="200" dirty="0" smtClean="0">
                <a:latin typeface="Envy Code R" pitchFamily="49" charset="0"/>
              </a:rPr>
              <a:t> </a:t>
            </a:r>
            <a:r>
              <a:rPr lang="en-CA" sz="200" dirty="0" err="1" smtClean="0">
                <a:latin typeface="Envy Code R" pitchFamily="49" charset="0"/>
              </a:rPr>
              <a:t>defaultRedirect</a:t>
            </a:r>
            <a:r>
              <a:rPr lang="en-CA" sz="200" dirty="0" smtClean="0">
                <a:latin typeface="Envy Code R" pitchFamily="49" charset="0"/>
              </a:rPr>
              <a:t>="Error.aspx" mode="</a:t>
            </a:r>
            <a:r>
              <a:rPr lang="en-CA" sz="200" dirty="0" err="1" smtClean="0">
                <a:latin typeface="Envy Code R" pitchFamily="49" charset="0"/>
              </a:rPr>
              <a:t>RemoteOnly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</a:t>
            </a:r>
            <a:r>
              <a:rPr lang="en-CA" sz="200" dirty="0" err="1" smtClean="0">
                <a:latin typeface="Envy Code R" pitchFamily="49" charset="0"/>
              </a:rPr>
              <a:t>sessionState</a:t>
            </a:r>
            <a:r>
              <a:rPr lang="en-CA" sz="200" dirty="0" smtClean="0">
                <a:latin typeface="Envy Code R" pitchFamily="49" charset="0"/>
              </a:rPr>
              <a:t> mode="Off"/&gt;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</a:t>
            </a:r>
            <a:r>
              <a:rPr lang="en-CA" sz="200" dirty="0" err="1" smtClean="0">
                <a:latin typeface="Envy Code R" pitchFamily="49" charset="0"/>
              </a:rPr>
              <a:t>anonymousIdentification</a:t>
            </a:r>
            <a:r>
              <a:rPr lang="en-CA" sz="200" dirty="0" smtClean="0">
                <a:latin typeface="Envy Code R" pitchFamily="49" charset="0"/>
              </a:rPr>
              <a:t> enabled="true"/&gt;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&lt;profile </a:t>
            </a:r>
            <a:r>
              <a:rPr lang="en-CA" sz="200" dirty="0" err="1" smtClean="0">
                <a:latin typeface="Envy Code R" pitchFamily="49" charset="0"/>
              </a:rPr>
              <a:t>automaticSaveEnabled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defaultProvider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ShoppingCartProvider</a:t>
            </a:r>
            <a:r>
              <a:rPr lang="en-CA" sz="200" dirty="0" smtClean="0">
                <a:latin typeface="Envy Code R" pitchFamily="49" charset="0"/>
              </a:rPr>
              <a:t>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&lt;providers&gt;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name="</a:t>
            </a:r>
            <a:r>
              <a:rPr lang="en-CA" sz="200" dirty="0" err="1" smtClean="0">
                <a:latin typeface="Envy Code R" pitchFamily="49" charset="0"/>
              </a:rPr>
              <a:t>ShoppingCartProvider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connectionStringName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SQLProfileConnString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PetShop.Profile.PetShopProfileProvider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applicationName</a:t>
            </a:r>
            <a:r>
              <a:rPr lang="en-CA" sz="200" dirty="0" smtClean="0">
                <a:latin typeface="Envy Code R" pitchFamily="49" charset="0"/>
              </a:rPr>
              <a:t>=".NET Pet Shop 5.0"/&gt;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name="</a:t>
            </a:r>
            <a:r>
              <a:rPr lang="en-CA" sz="200" dirty="0" err="1" smtClean="0">
                <a:latin typeface="Envy Code R" pitchFamily="49" charset="0"/>
              </a:rPr>
              <a:t>WishListProvider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connectionStringName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SQLProfileConnString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PetShop.Profile.PetShopProfileProvider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applicationName</a:t>
            </a:r>
            <a:r>
              <a:rPr lang="en-CA" sz="200" dirty="0" smtClean="0">
                <a:latin typeface="Envy Code R" pitchFamily="49" charset="0"/>
              </a:rPr>
              <a:t>=".NET Pet Shop 5.0"/&gt;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name="</a:t>
            </a:r>
            <a:r>
              <a:rPr lang="en-CA" sz="200" dirty="0" err="1" smtClean="0">
                <a:latin typeface="Envy Code R" pitchFamily="49" charset="0"/>
              </a:rPr>
              <a:t>AccountInfoProvider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connectionStringName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SQLProfileConnString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PetShop.Profile.PetShopProfileProvider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applicationName</a:t>
            </a:r>
            <a:r>
              <a:rPr lang="en-CA" sz="200" dirty="0" smtClean="0">
                <a:latin typeface="Envy Code R" pitchFamily="49" charset="0"/>
              </a:rPr>
              <a:t>=".NET Pet Shop 5.0"/&gt;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&lt;/providers&gt;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&lt;properties&gt;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name="</a:t>
            </a:r>
            <a:r>
              <a:rPr lang="en-CA" sz="200" dirty="0" err="1" smtClean="0">
                <a:latin typeface="Envy Code R" pitchFamily="49" charset="0"/>
              </a:rPr>
              <a:t>ShoppingCart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PetShop.Domain.Cart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allowAnonymous</a:t>
            </a:r>
            <a:r>
              <a:rPr lang="en-CA" sz="200" dirty="0" smtClean="0">
                <a:latin typeface="Envy Code R" pitchFamily="49" charset="0"/>
              </a:rPr>
              <a:t>="true" provider="</a:t>
            </a:r>
            <a:r>
              <a:rPr lang="en-CA" sz="200" dirty="0" err="1" smtClean="0">
                <a:latin typeface="Envy Code R" pitchFamily="49" charset="0"/>
              </a:rPr>
              <a:t>ShoppingCartProvider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name="</a:t>
            </a:r>
            <a:r>
              <a:rPr lang="en-CA" sz="200" dirty="0" err="1" smtClean="0">
                <a:latin typeface="Envy Code R" pitchFamily="49" charset="0"/>
              </a:rPr>
              <a:t>WishList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PetShop.Domain.Cart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allowAnonymous</a:t>
            </a:r>
            <a:r>
              <a:rPr lang="en-CA" sz="200" dirty="0" smtClean="0">
                <a:latin typeface="Envy Code R" pitchFamily="49" charset="0"/>
              </a:rPr>
              <a:t>="true" provider="</a:t>
            </a:r>
            <a:r>
              <a:rPr lang="en-CA" sz="200" dirty="0" err="1" smtClean="0">
                <a:latin typeface="Envy Code R" pitchFamily="49" charset="0"/>
              </a:rPr>
              <a:t>WishListProvider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name="</a:t>
            </a:r>
            <a:r>
              <a:rPr lang="en-CA" sz="200" dirty="0" err="1" smtClean="0">
                <a:latin typeface="Envy Code R" pitchFamily="49" charset="0"/>
              </a:rPr>
              <a:t>AccountInfo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PetShop.Domain.AddressInfo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allowAnonymous</a:t>
            </a:r>
            <a:r>
              <a:rPr lang="en-CA" sz="200" dirty="0" smtClean="0">
                <a:latin typeface="Envy Code R" pitchFamily="49" charset="0"/>
              </a:rPr>
              <a:t>="false" provider="</a:t>
            </a:r>
            <a:r>
              <a:rPr lang="en-CA" sz="200" dirty="0" err="1" smtClean="0">
                <a:latin typeface="Envy Code R" pitchFamily="49" charset="0"/>
              </a:rPr>
              <a:t>AccountInfoProvider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&lt;/properties&gt;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&lt;/profile&gt;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&lt;membership </a:t>
            </a:r>
            <a:r>
              <a:rPr lang="en-CA" sz="200" dirty="0" err="1" smtClean="0">
                <a:latin typeface="Envy Code R" pitchFamily="49" charset="0"/>
              </a:rPr>
              <a:t>defaultProvider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SQLMembershipProvider</a:t>
            </a:r>
            <a:r>
              <a:rPr lang="en-CA" sz="200" dirty="0" smtClean="0">
                <a:latin typeface="Envy Code R" pitchFamily="49" charset="0"/>
              </a:rPr>
              <a:t>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&lt;providers&gt;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&lt;add name="</a:t>
            </a:r>
            <a:r>
              <a:rPr lang="en-CA" sz="200" dirty="0" err="1" smtClean="0">
                <a:latin typeface="Envy Code R" pitchFamily="49" charset="0"/>
              </a:rPr>
              <a:t>SQLMembershipProvider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System.Web.Security.SqlMembershipProvider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connectionStringName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SQLMembershipConnString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applicationName</a:t>
            </a:r>
            <a:r>
              <a:rPr lang="en-CA" sz="200" dirty="0" smtClean="0">
                <a:latin typeface="Envy Code R" pitchFamily="49" charset="0"/>
              </a:rPr>
              <a:t>=".NET Pet Shop 5.0" </a:t>
            </a:r>
            <a:r>
              <a:rPr lang="en-CA" sz="200" dirty="0" err="1" smtClean="0">
                <a:latin typeface="Envy Code R" pitchFamily="49" charset="0"/>
              </a:rPr>
              <a:t>enablePasswordRetrieval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enablePasswordReset</a:t>
            </a:r>
            <a:r>
              <a:rPr lang="en-CA" sz="200" dirty="0" smtClean="0">
                <a:latin typeface="Envy Code R" pitchFamily="49" charset="0"/>
              </a:rPr>
              <a:t>="true" </a:t>
            </a:r>
            <a:r>
              <a:rPr lang="en-CA" sz="200" dirty="0" err="1" smtClean="0">
                <a:latin typeface="Envy Code R" pitchFamily="49" charset="0"/>
              </a:rPr>
              <a:t>requiresQuestionAndAnswer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requiresUniqueEmail</a:t>
            </a:r>
            <a:r>
              <a:rPr lang="en-CA" sz="200" dirty="0" smtClean="0">
                <a:latin typeface="Envy Code R" pitchFamily="49" charset="0"/>
              </a:rPr>
              <a:t>="false" </a:t>
            </a:r>
            <a:r>
              <a:rPr lang="en-CA" sz="200" dirty="0" err="1" smtClean="0">
                <a:latin typeface="Envy Code R" pitchFamily="49" charset="0"/>
              </a:rPr>
              <a:t>passwordFormat</a:t>
            </a:r>
            <a:r>
              <a:rPr lang="en-CA" sz="200" dirty="0" smtClean="0">
                <a:latin typeface="Envy Code R" pitchFamily="49" charset="0"/>
              </a:rPr>
              <a:t>="Hashed"/&gt;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&lt;/providers&gt;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&lt;/membership&gt;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&lt;!--	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&lt;membership </a:t>
            </a:r>
            <a:r>
              <a:rPr lang="en-CA" sz="200" dirty="0" err="1" smtClean="0">
                <a:latin typeface="Envy Code R" pitchFamily="49" charset="0"/>
              </a:rPr>
              <a:t>defaultProvider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OracleMembershipProvider</a:t>
            </a:r>
            <a:r>
              <a:rPr lang="en-CA" sz="200" dirty="0" smtClean="0">
                <a:latin typeface="Envy Code R" pitchFamily="49" charset="0"/>
              </a:rPr>
              <a:t>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&lt;providers&gt;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&lt;clear/&gt;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&lt;add name="</a:t>
            </a:r>
            <a:r>
              <a:rPr lang="en-CA" sz="200" dirty="0" err="1" smtClean="0">
                <a:latin typeface="Envy Code R" pitchFamily="49" charset="0"/>
              </a:rPr>
              <a:t>OracleMembershipProvider</a:t>
            </a:r>
            <a:r>
              <a:rPr lang="en-CA" sz="200" dirty="0" smtClean="0">
                <a:latin typeface="Envy Code R" pitchFamily="49" charset="0"/>
              </a:rPr>
              <a:t>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type="</a:t>
            </a:r>
            <a:r>
              <a:rPr lang="en-CA" sz="200" dirty="0" err="1" smtClean="0">
                <a:latin typeface="Envy Code R" pitchFamily="49" charset="0"/>
              </a:rPr>
              <a:t>PetShop.Membership.OracleMembershipProvider</a:t>
            </a:r>
            <a:r>
              <a:rPr lang="en-CA" sz="200" dirty="0" smtClean="0">
                <a:latin typeface="Envy Code R" pitchFamily="49" charset="0"/>
              </a:rPr>
              <a:t>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connectionStringName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OraMembershipConnString</a:t>
            </a:r>
            <a:r>
              <a:rPr lang="en-CA" sz="200" dirty="0" smtClean="0">
                <a:latin typeface="Envy Code R" pitchFamily="49" charset="0"/>
              </a:rPr>
              <a:t>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enablePasswordRetrieval</a:t>
            </a:r>
            <a:r>
              <a:rPr lang="en-CA" sz="200" dirty="0" smtClean="0">
                <a:latin typeface="Envy Code R" pitchFamily="49" charset="0"/>
              </a:rPr>
              <a:t>="false"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enablePasswordReset</a:t>
            </a:r>
            <a:r>
              <a:rPr lang="en-CA" sz="200" dirty="0" smtClean="0">
                <a:latin typeface="Envy Code R" pitchFamily="49" charset="0"/>
              </a:rPr>
              <a:t>="false"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requiresUniqueEmail</a:t>
            </a:r>
            <a:r>
              <a:rPr lang="en-CA" sz="200" dirty="0" smtClean="0">
                <a:latin typeface="Envy Code R" pitchFamily="49" charset="0"/>
              </a:rPr>
              <a:t>="false"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requiresQuestionAndAnswer</a:t>
            </a:r>
            <a:r>
              <a:rPr lang="en-CA" sz="200" dirty="0" smtClean="0">
                <a:latin typeface="Envy Code R" pitchFamily="49" charset="0"/>
              </a:rPr>
              <a:t>="false"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minRequiredPasswordLength</a:t>
            </a:r>
            <a:r>
              <a:rPr lang="en-CA" sz="200" dirty="0" smtClean="0">
                <a:latin typeface="Envy Code R" pitchFamily="49" charset="0"/>
              </a:rPr>
              <a:t>="7"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minRequiredNonalphanumericCharacters</a:t>
            </a:r>
            <a:r>
              <a:rPr lang="en-CA" sz="200" dirty="0" smtClean="0">
                <a:latin typeface="Envy Code R" pitchFamily="49" charset="0"/>
              </a:rPr>
              <a:t>="1"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applicationName</a:t>
            </a:r>
            <a:r>
              <a:rPr lang="en-CA" sz="200" dirty="0" smtClean="0">
                <a:latin typeface="Envy Code R" pitchFamily="49" charset="0"/>
              </a:rPr>
              <a:t>=".NET Pet Shop Evolved 5.0"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hashAlgorithmType</a:t>
            </a:r>
            <a:r>
              <a:rPr lang="en-CA" sz="200" dirty="0" smtClean="0">
                <a:latin typeface="Envy Code R" pitchFamily="49" charset="0"/>
              </a:rPr>
              <a:t>="SHA1" 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		</a:t>
            </a:r>
            <a:r>
              <a:rPr lang="en-CA" sz="200" dirty="0" err="1" smtClean="0">
                <a:latin typeface="Envy Code R" pitchFamily="49" charset="0"/>
              </a:rPr>
              <a:t>passwordFormat</a:t>
            </a:r>
            <a:r>
              <a:rPr lang="en-CA" sz="200" dirty="0" smtClean="0">
                <a:latin typeface="Envy Code R" pitchFamily="49" charset="0"/>
              </a:rPr>
              <a:t>="Hashed"/&gt;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	&lt;/providers&gt;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	&lt;/membership&gt;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	  --&gt;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&lt;caching&gt;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</a:t>
            </a:r>
            <a:r>
              <a:rPr lang="en-CA" sz="200" dirty="0" err="1" smtClean="0">
                <a:latin typeface="Envy Code R" pitchFamily="49" charset="0"/>
              </a:rPr>
              <a:t>sqlCacheDependency</a:t>
            </a:r>
            <a:r>
              <a:rPr lang="en-CA" sz="200" dirty="0" smtClean="0">
                <a:latin typeface="Envy Code R" pitchFamily="49" charset="0"/>
              </a:rPr>
              <a:t> enabled="true" </a:t>
            </a:r>
            <a:r>
              <a:rPr lang="en-CA" sz="200" dirty="0" err="1" smtClean="0">
                <a:latin typeface="Envy Code R" pitchFamily="49" charset="0"/>
              </a:rPr>
              <a:t>pollTime</a:t>
            </a:r>
            <a:r>
              <a:rPr lang="en-CA" sz="200" dirty="0" smtClean="0">
                <a:latin typeface="Envy Code R" pitchFamily="49" charset="0"/>
              </a:rPr>
              <a:t>="10000"&gt;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&lt;databases&gt;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  &lt;add name="MSPetShop4" </a:t>
            </a:r>
            <a:r>
              <a:rPr lang="en-CA" sz="200" dirty="0" err="1" smtClean="0">
                <a:latin typeface="Envy Code R" pitchFamily="49" charset="0"/>
              </a:rPr>
              <a:t>connectionStringName</a:t>
            </a:r>
            <a:r>
              <a:rPr lang="en-CA" sz="200" dirty="0" smtClean="0">
                <a:latin typeface="Envy Code R" pitchFamily="49" charset="0"/>
              </a:rPr>
              <a:t>="SQLConnString1" </a:t>
            </a:r>
            <a:r>
              <a:rPr lang="en-CA" sz="200" dirty="0" err="1" smtClean="0">
                <a:latin typeface="Envy Code R" pitchFamily="49" charset="0"/>
              </a:rPr>
              <a:t>pollTime</a:t>
            </a:r>
            <a:r>
              <a:rPr lang="en-CA" sz="200" dirty="0" smtClean="0">
                <a:latin typeface="Envy Code R" pitchFamily="49" charset="0"/>
              </a:rPr>
              <a:t>="10000"/&gt;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&lt;/databases&gt;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</a:t>
            </a:r>
            <a:r>
              <a:rPr lang="en-CA" sz="200" dirty="0" err="1" smtClean="0">
                <a:latin typeface="Envy Code R" pitchFamily="49" charset="0"/>
              </a:rPr>
              <a:t>sqlCacheDependency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&lt;/caching&gt;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</a:t>
            </a:r>
            <a:r>
              <a:rPr lang="en-CA" sz="200" dirty="0" err="1" smtClean="0">
                <a:latin typeface="Envy Code R" pitchFamily="49" charset="0"/>
              </a:rPr>
              <a:t>httpHandlers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&lt;remove verb="*" path="*.asmx"/&gt;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verb="*" path="*.asmx" validate="false" type="</a:t>
            </a:r>
            <a:r>
              <a:rPr lang="en-CA" sz="200" dirty="0" err="1" smtClean="0">
                <a:latin typeface="Envy Code R" pitchFamily="49" charset="0"/>
              </a:rPr>
              <a:t>System.Web.Script.Services.ScriptHandlerFactory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verb="*" path="*_</a:t>
            </a:r>
            <a:r>
              <a:rPr lang="en-CA" sz="200" dirty="0" err="1" smtClean="0">
                <a:latin typeface="Envy Code R" pitchFamily="49" charset="0"/>
              </a:rPr>
              <a:t>AppService.axd</a:t>
            </a:r>
            <a:r>
              <a:rPr lang="en-CA" sz="200" dirty="0" smtClean="0">
                <a:latin typeface="Envy Code R" pitchFamily="49" charset="0"/>
              </a:rPr>
              <a:t>" validate="false" type="</a:t>
            </a:r>
            <a:r>
              <a:rPr lang="en-CA" sz="200" dirty="0" err="1" smtClean="0">
                <a:latin typeface="Envy Code R" pitchFamily="49" charset="0"/>
              </a:rPr>
              <a:t>System.Web.Script.Services.ScriptHandlerFactory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verb="GET,HEAD" path="ScriptResource.axd" validate="false" type="</a:t>
            </a:r>
            <a:r>
              <a:rPr lang="en-CA" sz="200" dirty="0" err="1" smtClean="0">
                <a:latin typeface="Envy Code R" pitchFamily="49" charset="0"/>
              </a:rPr>
              <a:t>System.Web.Handlers.ScriptResourceHandler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</a:t>
            </a:r>
            <a:r>
              <a:rPr lang="en-CA" sz="200" dirty="0" err="1" smtClean="0">
                <a:latin typeface="Envy Code R" pitchFamily="49" charset="0"/>
              </a:rPr>
              <a:t>httpHandlers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</a:t>
            </a:r>
            <a:r>
              <a:rPr lang="en-CA" sz="200" dirty="0" err="1" smtClean="0">
                <a:latin typeface="Envy Code R" pitchFamily="49" charset="0"/>
              </a:rPr>
              <a:t>httpModules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name="</a:t>
            </a:r>
            <a:r>
              <a:rPr lang="en-CA" sz="200" dirty="0" err="1" smtClean="0">
                <a:latin typeface="Envy Code R" pitchFamily="49" charset="0"/>
              </a:rPr>
              <a:t>ScriptModule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System.Web.Handlers.ScriptModule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</a:t>
            </a:r>
            <a:r>
              <a:rPr lang="en-CA" sz="200" dirty="0" err="1" smtClean="0">
                <a:latin typeface="Envy Code R" pitchFamily="49" charset="0"/>
              </a:rPr>
              <a:t>httpModules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&lt;/system.web&gt;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&lt;location path="UserProfile.aspx"&gt;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&lt;system.web&gt;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&lt;authorization&gt;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&lt;deny users="?"/&gt;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&lt;/authorization&gt;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&lt;/system.web&gt;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&lt;/location&gt;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&lt;location path="CheckOut.aspx"&gt;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&lt;system.web&gt;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&lt;authorization&gt;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&lt;deny users="?"/&gt;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&lt;/authorization&gt;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&lt;/system.web&gt;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&lt;/location&gt;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</a:t>
            </a:r>
            <a:r>
              <a:rPr lang="en-CA" sz="200" dirty="0" err="1" smtClean="0">
                <a:latin typeface="Envy Code R" pitchFamily="49" charset="0"/>
              </a:rPr>
              <a:t>system.codedom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&lt;compilers&gt;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&lt;compiler language="c#;</a:t>
            </a:r>
            <a:r>
              <a:rPr lang="en-CA" sz="200" dirty="0" err="1" smtClean="0">
                <a:latin typeface="Envy Code R" pitchFamily="49" charset="0"/>
              </a:rPr>
              <a:t>cs;csharp</a:t>
            </a:r>
            <a:r>
              <a:rPr lang="en-CA" sz="200" dirty="0" smtClean="0">
                <a:latin typeface="Envy Code R" pitchFamily="49" charset="0"/>
              </a:rPr>
              <a:t>" extension=".</a:t>
            </a:r>
            <a:r>
              <a:rPr lang="en-CA" sz="200" dirty="0" err="1" smtClean="0">
                <a:latin typeface="Envy Code R" pitchFamily="49" charset="0"/>
              </a:rPr>
              <a:t>cs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Microsoft.CSharp.CSharpCodeProvider,System</a:t>
            </a:r>
            <a:r>
              <a:rPr lang="en-CA" sz="200" dirty="0" smtClean="0">
                <a:latin typeface="Envy Code R" pitchFamily="49" charset="0"/>
              </a:rPr>
              <a:t>, Version=2.0.0.0,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=b77a5c561934e089" </a:t>
            </a:r>
            <a:r>
              <a:rPr lang="en-CA" sz="200" dirty="0" err="1" smtClean="0">
                <a:latin typeface="Envy Code R" pitchFamily="49" charset="0"/>
              </a:rPr>
              <a:t>warningLevel</a:t>
            </a:r>
            <a:r>
              <a:rPr lang="en-CA" sz="200" dirty="0" smtClean="0">
                <a:latin typeface="Envy Code R" pitchFamily="49" charset="0"/>
              </a:rPr>
              <a:t>="4"&gt;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providerOption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CompilerVersion</a:t>
            </a:r>
            <a:r>
              <a:rPr lang="en-CA" sz="200" dirty="0" smtClean="0">
                <a:latin typeface="Envy Code R" pitchFamily="49" charset="0"/>
              </a:rPr>
              <a:t>" value="v3.5"/&gt;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providerOption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WarnAsError</a:t>
            </a:r>
            <a:r>
              <a:rPr lang="en-CA" sz="200" dirty="0" smtClean="0">
                <a:latin typeface="Envy Code R" pitchFamily="49" charset="0"/>
              </a:rPr>
              <a:t>" value="false"/&gt;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&lt;/compiler&gt;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&lt;compiler language="</a:t>
            </a:r>
            <a:r>
              <a:rPr lang="en-CA" sz="200" dirty="0" err="1" smtClean="0">
                <a:latin typeface="Envy Code R" pitchFamily="49" charset="0"/>
              </a:rPr>
              <a:t>vb;vbs;visualbasic;vbscript</a:t>
            </a:r>
            <a:r>
              <a:rPr lang="en-CA" sz="200" dirty="0" smtClean="0">
                <a:latin typeface="Envy Code R" pitchFamily="49" charset="0"/>
              </a:rPr>
              <a:t>" extension=".</a:t>
            </a:r>
            <a:r>
              <a:rPr lang="en-CA" sz="200" dirty="0" err="1" smtClean="0">
                <a:latin typeface="Envy Code R" pitchFamily="49" charset="0"/>
              </a:rPr>
              <a:t>vb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Microsoft.VisualBasic.VBCodeProvider</a:t>
            </a:r>
            <a:r>
              <a:rPr lang="en-CA" sz="200" dirty="0" smtClean="0">
                <a:latin typeface="Envy Code R" pitchFamily="49" charset="0"/>
              </a:rPr>
              <a:t>, System, Version=2.0.0.0,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=b77a5c561934e089" </a:t>
            </a:r>
            <a:r>
              <a:rPr lang="en-CA" sz="200" dirty="0" err="1" smtClean="0">
                <a:latin typeface="Envy Code R" pitchFamily="49" charset="0"/>
              </a:rPr>
              <a:t>warningLevel</a:t>
            </a:r>
            <a:r>
              <a:rPr lang="en-CA" sz="200" dirty="0" smtClean="0">
                <a:latin typeface="Envy Code R" pitchFamily="49" charset="0"/>
              </a:rPr>
              <a:t>="4"&gt;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providerOption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CompilerVersion</a:t>
            </a:r>
            <a:r>
              <a:rPr lang="en-CA" sz="200" dirty="0" smtClean="0">
                <a:latin typeface="Envy Code R" pitchFamily="49" charset="0"/>
              </a:rPr>
              <a:t>" value="v3.5"/&gt;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providerOption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OptionInfer</a:t>
            </a:r>
            <a:r>
              <a:rPr lang="en-CA" sz="200" dirty="0" smtClean="0">
                <a:latin typeface="Envy Code R" pitchFamily="49" charset="0"/>
              </a:rPr>
              <a:t>" value="true"/&gt;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providerOption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WarnAsError</a:t>
            </a:r>
            <a:r>
              <a:rPr lang="en-CA" sz="200" dirty="0" smtClean="0">
                <a:latin typeface="Envy Code R" pitchFamily="49" charset="0"/>
              </a:rPr>
              <a:t>" value="false"/&gt;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&lt;/compiler&gt;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&lt;/compilers&gt;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</a:t>
            </a:r>
            <a:r>
              <a:rPr lang="en-CA" sz="200" dirty="0" err="1" smtClean="0">
                <a:latin typeface="Envy Code R" pitchFamily="49" charset="0"/>
              </a:rPr>
              <a:t>system.codedom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</a:t>
            </a:r>
            <a:r>
              <a:rPr lang="en-CA" sz="200" dirty="0" err="1" smtClean="0">
                <a:latin typeface="Envy Code R" pitchFamily="49" charset="0"/>
              </a:rPr>
              <a:t>system.webServer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&lt;validation </a:t>
            </a:r>
            <a:r>
              <a:rPr lang="en-CA" sz="200" dirty="0" err="1" smtClean="0">
                <a:latin typeface="Envy Code R" pitchFamily="49" charset="0"/>
              </a:rPr>
              <a:t>validateIntegratedModeConfiguration</a:t>
            </a:r>
            <a:r>
              <a:rPr lang="en-CA" sz="200" dirty="0" smtClean="0">
                <a:latin typeface="Envy Code R" pitchFamily="49" charset="0"/>
              </a:rPr>
              <a:t>="false"/&gt;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&lt;modules&gt;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&lt;remove name="</a:t>
            </a:r>
            <a:r>
              <a:rPr lang="en-CA" sz="200" dirty="0" err="1" smtClean="0">
                <a:latin typeface="Envy Code R" pitchFamily="49" charset="0"/>
              </a:rPr>
              <a:t>ScriptModule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name="</a:t>
            </a:r>
            <a:r>
              <a:rPr lang="en-CA" sz="200" dirty="0" err="1" smtClean="0">
                <a:latin typeface="Envy Code R" pitchFamily="49" charset="0"/>
              </a:rPr>
              <a:t>ScriptModule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preCondition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managedHandler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System.Web.Handlers.ScriptModule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&lt;/modules&gt;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&lt;handlers&gt;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&lt;remove name="</a:t>
            </a:r>
            <a:r>
              <a:rPr lang="en-CA" sz="200" dirty="0" err="1" smtClean="0">
                <a:latin typeface="Envy Code R" pitchFamily="49" charset="0"/>
              </a:rPr>
              <a:t>WebServiceHandlerFactory</a:t>
            </a:r>
            <a:r>
              <a:rPr lang="en-CA" sz="200" dirty="0" smtClean="0">
                <a:latin typeface="Envy Code R" pitchFamily="49" charset="0"/>
              </a:rPr>
              <a:t>-Integrated"/&gt;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&lt;remove name="</a:t>
            </a:r>
            <a:r>
              <a:rPr lang="en-CA" sz="200" dirty="0" err="1" smtClean="0">
                <a:latin typeface="Envy Code R" pitchFamily="49" charset="0"/>
              </a:rPr>
              <a:t>ScriptHandlerFactory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&lt;remove name="</a:t>
            </a:r>
            <a:r>
              <a:rPr lang="en-CA" sz="200" dirty="0" err="1" smtClean="0">
                <a:latin typeface="Envy Code R" pitchFamily="49" charset="0"/>
              </a:rPr>
              <a:t>ScriptHandlerFactoryAppServices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&lt;remove name="</a:t>
            </a:r>
            <a:r>
              <a:rPr lang="en-CA" sz="200" dirty="0" err="1" smtClean="0">
                <a:latin typeface="Envy Code R" pitchFamily="49" charset="0"/>
              </a:rPr>
              <a:t>ScriptResource</a:t>
            </a:r>
            <a:r>
              <a:rPr lang="en-CA" sz="200" dirty="0" smtClean="0">
                <a:latin typeface="Envy Code R" pitchFamily="49" charset="0"/>
              </a:rPr>
              <a:t>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name="</a:t>
            </a:r>
            <a:r>
              <a:rPr lang="en-CA" sz="200" dirty="0" err="1" smtClean="0">
                <a:latin typeface="Envy Code R" pitchFamily="49" charset="0"/>
              </a:rPr>
              <a:t>ScriptHandlerFactory</a:t>
            </a:r>
            <a:r>
              <a:rPr lang="en-CA" sz="200" dirty="0" smtClean="0">
                <a:latin typeface="Envy Code R" pitchFamily="49" charset="0"/>
              </a:rPr>
              <a:t>" verb="*" path="*.asmx" </a:t>
            </a:r>
            <a:r>
              <a:rPr lang="en-CA" sz="200" dirty="0" err="1" smtClean="0">
                <a:latin typeface="Envy Code R" pitchFamily="49" charset="0"/>
              </a:rPr>
              <a:t>preCondition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integratedMode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System.Web.Script.Services.ScriptHandlerFactory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name="</a:t>
            </a:r>
            <a:r>
              <a:rPr lang="en-CA" sz="200" dirty="0" err="1" smtClean="0">
                <a:latin typeface="Envy Code R" pitchFamily="49" charset="0"/>
              </a:rPr>
              <a:t>ScriptHandlerFactoryAppServices</a:t>
            </a:r>
            <a:r>
              <a:rPr lang="en-CA" sz="200" dirty="0" smtClean="0">
                <a:latin typeface="Envy Code R" pitchFamily="49" charset="0"/>
              </a:rPr>
              <a:t>" verb="*" path="*_</a:t>
            </a:r>
            <a:r>
              <a:rPr lang="en-CA" sz="200" dirty="0" err="1" smtClean="0">
                <a:latin typeface="Envy Code R" pitchFamily="49" charset="0"/>
              </a:rPr>
              <a:t>AppService.axd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preCondition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integratedMode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System.Web.Script.Services.ScriptHandlerFactory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&lt;add name="</a:t>
            </a:r>
            <a:r>
              <a:rPr lang="en-CA" sz="200" dirty="0" err="1" smtClean="0">
                <a:latin typeface="Envy Code R" pitchFamily="49" charset="0"/>
              </a:rPr>
              <a:t>ScriptResource</a:t>
            </a:r>
            <a:r>
              <a:rPr lang="en-CA" sz="200" dirty="0" smtClean="0">
                <a:latin typeface="Envy Code R" pitchFamily="49" charset="0"/>
              </a:rPr>
              <a:t>" verb="GET,HEAD" path="ScriptResource.axd" </a:t>
            </a:r>
            <a:r>
              <a:rPr lang="en-CA" sz="200" dirty="0" err="1" smtClean="0">
                <a:latin typeface="Envy Code R" pitchFamily="49" charset="0"/>
              </a:rPr>
              <a:t>preCondition</a:t>
            </a:r>
            <a:r>
              <a:rPr lang="en-CA" sz="200" dirty="0" smtClean="0">
                <a:latin typeface="Envy Code R" pitchFamily="49" charset="0"/>
              </a:rPr>
              <a:t>="</a:t>
            </a:r>
            <a:r>
              <a:rPr lang="en-CA" sz="200" dirty="0" err="1" smtClean="0">
                <a:latin typeface="Envy Code R" pitchFamily="49" charset="0"/>
              </a:rPr>
              <a:t>integratedMode</a:t>
            </a:r>
            <a:r>
              <a:rPr lang="en-CA" sz="200" dirty="0" smtClean="0">
                <a:latin typeface="Envy Code R" pitchFamily="49" charset="0"/>
              </a:rPr>
              <a:t>" type="</a:t>
            </a:r>
            <a:r>
              <a:rPr lang="en-CA" sz="200" dirty="0" err="1" smtClean="0">
                <a:latin typeface="Envy Code R" pitchFamily="49" charset="0"/>
              </a:rPr>
              <a:t>System.Web.Handlers.ScriptResourceHandler</a:t>
            </a:r>
            <a:r>
              <a:rPr lang="en-CA" sz="200" dirty="0" smtClean="0">
                <a:latin typeface="Envy Code R" pitchFamily="49" charset="0"/>
              </a:rPr>
              <a:t>, 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, Version=3.5.0.0, Culture=neutral,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&lt;/handlers&gt;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</a:t>
            </a:r>
            <a:r>
              <a:rPr lang="en-CA" sz="200" dirty="0" err="1" smtClean="0">
                <a:latin typeface="Envy Code R" pitchFamily="49" charset="0"/>
              </a:rPr>
              <a:t>system.webServer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&lt;runtime&gt;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</a:t>
            </a:r>
            <a:r>
              <a:rPr lang="en-CA" sz="200" dirty="0" err="1" smtClean="0">
                <a:latin typeface="Envy Code R" pitchFamily="49" charset="0"/>
              </a:rPr>
              <a:t>assemblyBinding</a:t>
            </a:r>
            <a:r>
              <a:rPr lang="en-CA" sz="200" dirty="0" smtClean="0">
                <a:latin typeface="Envy Code R" pitchFamily="49" charset="0"/>
              </a:rPr>
              <a:t> </a:t>
            </a:r>
            <a:r>
              <a:rPr lang="en-CA" sz="200" dirty="0" err="1" smtClean="0">
                <a:latin typeface="Envy Code R" pitchFamily="49" charset="0"/>
              </a:rPr>
              <a:t>xmlns</a:t>
            </a:r>
            <a:r>
              <a:rPr lang="en-CA" sz="200" dirty="0" smtClean="0">
                <a:latin typeface="Envy Code R" pitchFamily="49" charset="0"/>
              </a:rPr>
              <a:t>="urn:schemas-microsoft-com:asm.v1"&gt;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</a:t>
            </a:r>
            <a:r>
              <a:rPr lang="en-CA" sz="200" dirty="0" err="1" smtClean="0">
                <a:latin typeface="Envy Code R" pitchFamily="49" charset="0"/>
              </a:rPr>
              <a:t>dependentAssembly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assemblyIdentity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System.Web.Extensions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="31bf3856ad364e35"/&gt;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bindingRedirect</a:t>
            </a:r>
            <a:r>
              <a:rPr lang="en-CA" sz="200" dirty="0" smtClean="0">
                <a:latin typeface="Envy Code R" pitchFamily="49" charset="0"/>
              </a:rPr>
              <a:t> </a:t>
            </a:r>
            <a:r>
              <a:rPr lang="en-CA" sz="200" dirty="0" err="1" smtClean="0">
                <a:latin typeface="Envy Code R" pitchFamily="49" charset="0"/>
              </a:rPr>
              <a:t>oldVersion</a:t>
            </a:r>
            <a:r>
              <a:rPr lang="en-CA" sz="200" dirty="0" smtClean="0">
                <a:latin typeface="Envy Code R" pitchFamily="49" charset="0"/>
              </a:rPr>
              <a:t>="1.0.0.0-1.1.0.0" </a:t>
            </a:r>
            <a:r>
              <a:rPr lang="en-CA" sz="200" dirty="0" err="1" smtClean="0">
                <a:latin typeface="Envy Code R" pitchFamily="49" charset="0"/>
              </a:rPr>
              <a:t>newVersion</a:t>
            </a:r>
            <a:r>
              <a:rPr lang="en-CA" sz="200" dirty="0" smtClean="0">
                <a:latin typeface="Envy Code R" pitchFamily="49" charset="0"/>
              </a:rPr>
              <a:t>="3.5.0.0"/&gt;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</a:t>
            </a:r>
            <a:r>
              <a:rPr lang="en-CA" sz="200" dirty="0" err="1" smtClean="0">
                <a:latin typeface="Envy Code R" pitchFamily="49" charset="0"/>
              </a:rPr>
              <a:t>dependentAssembly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</a:t>
            </a:r>
            <a:r>
              <a:rPr lang="en-CA" sz="200" dirty="0" err="1" smtClean="0">
                <a:latin typeface="Envy Code R" pitchFamily="49" charset="0"/>
              </a:rPr>
              <a:t>dependentAssembly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assemblyIdentity</a:t>
            </a:r>
            <a:r>
              <a:rPr lang="en-CA" sz="200" dirty="0" smtClean="0">
                <a:latin typeface="Envy Code R" pitchFamily="49" charset="0"/>
              </a:rPr>
              <a:t> name="</a:t>
            </a:r>
            <a:r>
              <a:rPr lang="en-CA" sz="200" dirty="0" err="1" smtClean="0">
                <a:latin typeface="Envy Code R" pitchFamily="49" charset="0"/>
              </a:rPr>
              <a:t>System.Web.Extensions.Design</a:t>
            </a:r>
            <a:r>
              <a:rPr lang="en-CA" sz="200" dirty="0" smtClean="0">
                <a:latin typeface="Envy Code R" pitchFamily="49" charset="0"/>
              </a:rPr>
              <a:t>" </a:t>
            </a:r>
            <a:r>
              <a:rPr lang="en-CA" sz="200" dirty="0" err="1" smtClean="0">
                <a:latin typeface="Envy Code R" pitchFamily="49" charset="0"/>
              </a:rPr>
              <a:t>publicKeyToken</a:t>
            </a:r>
            <a:r>
              <a:rPr lang="en-CA" sz="200" dirty="0" smtClean="0">
                <a:latin typeface="Envy Code R" pitchFamily="49" charset="0"/>
              </a:rPr>
              <a:t>="31bf3856ad364e35"/&gt;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  &lt;</a:t>
            </a:r>
            <a:r>
              <a:rPr lang="en-CA" sz="200" dirty="0" err="1" smtClean="0">
                <a:latin typeface="Envy Code R" pitchFamily="49" charset="0"/>
              </a:rPr>
              <a:t>bindingRedirect</a:t>
            </a:r>
            <a:r>
              <a:rPr lang="en-CA" sz="200" dirty="0" smtClean="0">
                <a:latin typeface="Envy Code R" pitchFamily="49" charset="0"/>
              </a:rPr>
              <a:t> </a:t>
            </a:r>
            <a:r>
              <a:rPr lang="en-CA" sz="200" dirty="0" err="1" smtClean="0">
                <a:latin typeface="Envy Code R" pitchFamily="49" charset="0"/>
              </a:rPr>
              <a:t>oldVersion</a:t>
            </a:r>
            <a:r>
              <a:rPr lang="en-CA" sz="200" dirty="0" smtClean="0">
                <a:latin typeface="Envy Code R" pitchFamily="49" charset="0"/>
              </a:rPr>
              <a:t>="1.0.0.0-1.1.0.0" </a:t>
            </a:r>
            <a:r>
              <a:rPr lang="en-CA" sz="200" dirty="0" err="1" smtClean="0">
                <a:latin typeface="Envy Code R" pitchFamily="49" charset="0"/>
              </a:rPr>
              <a:t>newVersion</a:t>
            </a:r>
            <a:r>
              <a:rPr lang="en-CA" sz="200" dirty="0" smtClean="0">
                <a:latin typeface="Envy Code R" pitchFamily="49" charset="0"/>
              </a:rPr>
              <a:t>="3.5.0.0"/&gt;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  &lt;/</a:t>
            </a:r>
            <a:r>
              <a:rPr lang="en-CA" sz="200" dirty="0" err="1" smtClean="0">
                <a:latin typeface="Envy Code R" pitchFamily="49" charset="0"/>
              </a:rPr>
              <a:t>dependentAssembly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  &lt;/</a:t>
            </a:r>
            <a:r>
              <a:rPr lang="en-CA" sz="200" dirty="0" err="1" smtClean="0">
                <a:latin typeface="Envy Code R" pitchFamily="49" charset="0"/>
              </a:rPr>
              <a:t>assemblyBinding</a:t>
            </a:r>
            <a:r>
              <a:rPr lang="en-CA" sz="200" dirty="0" smtClean="0">
                <a:latin typeface="Envy Code R" pitchFamily="49" charset="0"/>
              </a:rPr>
              <a:t>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  &lt;/runtime&gt;</a:t>
            </a:r>
          </a:p>
          <a:p>
            <a:pPr>
              <a:buNone/>
            </a:pPr>
            <a:r>
              <a:rPr lang="en-CA" sz="200" dirty="0" smtClean="0">
                <a:latin typeface="Envy Code R" pitchFamily="49" charset="0"/>
              </a:rPr>
              <a:t>&lt;/configuration&gt;</a:t>
            </a:r>
            <a:endParaRPr lang="en-CA" sz="200" dirty="0">
              <a:latin typeface="Envy Code R" pitchFamily="49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Configuration-Based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.NET historically configuration-based</a:t>
            </a:r>
          </a:p>
          <a:p>
            <a:pPr lvl="1"/>
            <a:r>
              <a:rPr lang="en-CA" sz="2400" dirty="0" smtClean="0"/>
              <a:t>App/</a:t>
            </a:r>
            <a:r>
              <a:rPr lang="en-CA" sz="2400" dirty="0" err="1" smtClean="0"/>
              <a:t>web.config</a:t>
            </a:r>
            <a:endParaRPr lang="en-CA" sz="2400" dirty="0" smtClean="0"/>
          </a:p>
          <a:p>
            <a:pPr lvl="1"/>
            <a:r>
              <a:rPr lang="en-CA" sz="2400" dirty="0" err="1" smtClean="0"/>
              <a:t>IoC</a:t>
            </a:r>
            <a:r>
              <a:rPr lang="en-CA" sz="2400" dirty="0" smtClean="0"/>
              <a:t> </a:t>
            </a:r>
            <a:r>
              <a:rPr lang="en-CA" sz="2400" dirty="0" err="1" smtClean="0"/>
              <a:t>config</a:t>
            </a:r>
            <a:endParaRPr lang="en-CA" sz="2400" dirty="0" smtClean="0"/>
          </a:p>
          <a:p>
            <a:pPr lvl="1"/>
            <a:r>
              <a:rPr lang="en-CA" sz="2400" dirty="0" smtClean="0"/>
              <a:t>ORM </a:t>
            </a:r>
            <a:r>
              <a:rPr lang="en-CA" sz="2400" dirty="0" err="1" smtClean="0"/>
              <a:t>config</a:t>
            </a:r>
            <a:endParaRPr lang="en-CA" sz="2400" dirty="0" smtClean="0"/>
          </a:p>
          <a:p>
            <a:pPr lvl="1"/>
            <a:r>
              <a:rPr lang="en-CA" sz="2400" dirty="0" err="1" smtClean="0"/>
              <a:t>Mappers</a:t>
            </a:r>
            <a:endParaRPr lang="en-CA" sz="2400" dirty="0" smtClean="0"/>
          </a:p>
          <a:p>
            <a:pPr lvl="1"/>
            <a:r>
              <a:rPr lang="en-CA" sz="2400" dirty="0" smtClean="0"/>
              <a:t>Event handlers</a:t>
            </a:r>
            <a:endParaRPr lang="en-CA" sz="24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21727"/>
            <a:ext cx="9182096" cy="872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00" y="-30684"/>
            <a:ext cx="6810424" cy="6817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vTeach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DevTeach</Template>
  <TotalTime>1985</TotalTime>
  <Words>1387</Words>
  <Application>Microsoft Office PowerPoint</Application>
  <PresentationFormat>On-screen Show (4:3)</PresentationFormat>
  <Paragraphs>255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DevTeach</vt:lpstr>
      <vt:lpstr>Convention-over-Configuration in an Agile World</vt:lpstr>
      <vt:lpstr>PowerPoint Presentation</vt:lpstr>
      <vt:lpstr>PowerPoint Presentation</vt:lpstr>
      <vt:lpstr>Convention Over Configuration</vt:lpstr>
      <vt:lpstr>PowerPoint Presentation</vt:lpstr>
      <vt:lpstr>Typical Web.config File</vt:lpstr>
      <vt:lpstr>Configuration-Based</vt:lpstr>
      <vt:lpstr>PowerPoint Presentation</vt:lpstr>
      <vt:lpstr>PowerPoint Presentation</vt:lpstr>
      <vt:lpstr>PowerPoint Presentation</vt:lpstr>
      <vt:lpstr>Rails ActiveRecord</vt:lpstr>
      <vt:lpstr>Associations in Rails ActiveRecord</vt:lpstr>
      <vt:lpstr>PowerPoint Presentation</vt:lpstr>
      <vt:lpstr>Conventions in an Agile World</vt:lpstr>
      <vt:lpstr>DEMO</vt:lpstr>
      <vt:lpstr>PowerPoint Presentation</vt:lpstr>
      <vt:lpstr>PowerPoint Presentation</vt:lpstr>
      <vt:lpstr>PowerPoint Presentation</vt:lpstr>
      <vt:lpstr>Resources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Kovacs</dc:creator>
  <cp:lastModifiedBy>James</cp:lastModifiedBy>
  <cp:revision>135</cp:revision>
  <dcterms:created xsi:type="dcterms:W3CDTF">2009-06-06T04:45:34Z</dcterms:created>
  <dcterms:modified xsi:type="dcterms:W3CDTF">2011-06-02T18:32:56Z</dcterms:modified>
</cp:coreProperties>
</file>