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62" r:id="rId4"/>
    <p:sldId id="267" r:id="rId5"/>
    <p:sldId id="268" r:id="rId6"/>
    <p:sldId id="269" r:id="rId7"/>
    <p:sldId id="265" r:id="rId8"/>
    <p:sldId id="264" r:id="rId9"/>
    <p:sldId id="259" r:id="rId10"/>
    <p:sldId id="270" r:id="rId11"/>
    <p:sldId id="261" r:id="rId12"/>
  </p:sldIdLst>
  <p:sldSz cx="9144000" cy="6858000" type="screen4x3"/>
  <p:notesSz cx="6858000" cy="9144000"/>
  <p:defaultTextStyle>
    <a:defPPr>
      <a:defRPr lang="en-CA"/>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A8B7"/>
    <a:srgbClr val="D7D9DF"/>
    <a:srgbClr val="63636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32787"/>
    <p:restoredTop sz="90941" autoAdjust="0"/>
  </p:normalViewPr>
  <p:slideViewPr>
    <p:cSldViewPr>
      <p:cViewPr varScale="1">
        <p:scale>
          <a:sx n="66" d="100"/>
          <a:sy n="66" d="100"/>
        </p:scale>
        <p:origin x="-19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CA"/>
  <c:chart>
    <c:plotArea>
      <c:layout/>
      <c:lineChart>
        <c:grouping val="standard"/>
        <c:ser>
          <c:idx val="0"/>
          <c:order val="0"/>
          <c:tx>
            <c:strRef>
              <c:f>Sheet1!$B$1</c:f>
              <c:strCache>
                <c:ptCount val="1"/>
                <c:pt idx="0">
                  <c:v>Application A</c:v>
                </c:pt>
              </c:strCache>
            </c:strRef>
          </c:tx>
          <c:spPr>
            <a:ln>
              <a:solidFill>
                <a:srgbClr val="FFC000"/>
              </a:solidFill>
            </a:ln>
          </c:spPr>
          <c:marker>
            <c:spPr>
              <a:noFill/>
              <a:ln>
                <a:solidFill>
                  <a:srgbClr val="FFC000"/>
                </a:solidFill>
              </a:ln>
            </c:spPr>
          </c:marker>
          <c:cat>
            <c:strRef>
              <c:f>Sheet1!$A$2:$A$5</c:f>
              <c:strCache>
                <c:ptCount val="4"/>
                <c:pt idx="0">
                  <c:v>1 user</c:v>
                </c:pt>
                <c:pt idx="1">
                  <c:v>10 users</c:v>
                </c:pt>
                <c:pt idx="2">
                  <c:v>100 users</c:v>
                </c:pt>
                <c:pt idx="3">
                  <c:v>1000 users</c:v>
                </c:pt>
              </c:strCache>
            </c:strRef>
          </c:cat>
          <c:val>
            <c:numRef>
              <c:f>Sheet1!$B$2:$B$5</c:f>
              <c:numCache>
                <c:formatCode>General</c:formatCode>
                <c:ptCount val="4"/>
                <c:pt idx="0">
                  <c:v>40</c:v>
                </c:pt>
                <c:pt idx="1">
                  <c:v>20</c:v>
                </c:pt>
                <c:pt idx="2">
                  <c:v>10</c:v>
                </c:pt>
                <c:pt idx="3">
                  <c:v>5</c:v>
                </c:pt>
              </c:numCache>
            </c:numRef>
          </c:val>
        </c:ser>
        <c:ser>
          <c:idx val="1"/>
          <c:order val="1"/>
          <c:tx>
            <c:strRef>
              <c:f>Sheet1!$C$1</c:f>
              <c:strCache>
                <c:ptCount val="1"/>
                <c:pt idx="0">
                  <c:v>Application B</c:v>
                </c:pt>
              </c:strCache>
            </c:strRef>
          </c:tx>
          <c:spPr>
            <a:ln>
              <a:solidFill>
                <a:srgbClr val="FF0000"/>
              </a:solidFill>
            </a:ln>
          </c:spPr>
          <c:marker>
            <c:spPr>
              <a:noFill/>
              <a:ln>
                <a:solidFill>
                  <a:srgbClr val="FF0000"/>
                </a:solidFill>
              </a:ln>
            </c:spPr>
          </c:marker>
          <c:cat>
            <c:strRef>
              <c:f>Sheet1!$A$2:$A$5</c:f>
              <c:strCache>
                <c:ptCount val="4"/>
                <c:pt idx="0">
                  <c:v>1 user</c:v>
                </c:pt>
                <c:pt idx="1">
                  <c:v>10 users</c:v>
                </c:pt>
                <c:pt idx="2">
                  <c:v>100 users</c:v>
                </c:pt>
                <c:pt idx="3">
                  <c:v>1000 users</c:v>
                </c:pt>
              </c:strCache>
            </c:strRef>
          </c:cat>
          <c:val>
            <c:numRef>
              <c:f>Sheet1!$C$2:$C$5</c:f>
              <c:numCache>
                <c:formatCode>General</c:formatCode>
                <c:ptCount val="4"/>
                <c:pt idx="0">
                  <c:v>20</c:v>
                </c:pt>
                <c:pt idx="1">
                  <c:v>20</c:v>
                </c:pt>
                <c:pt idx="2">
                  <c:v>20</c:v>
                </c:pt>
                <c:pt idx="3">
                  <c:v>20</c:v>
                </c:pt>
              </c:numCache>
            </c:numRef>
          </c:val>
        </c:ser>
        <c:marker val="1"/>
        <c:axId val="62874752"/>
        <c:axId val="62876672"/>
      </c:lineChart>
      <c:catAx>
        <c:axId val="62874752"/>
        <c:scaling>
          <c:orientation val="minMax"/>
        </c:scaling>
        <c:axPos val="b"/>
        <c:tickLblPos val="nextTo"/>
        <c:crossAx val="62876672"/>
        <c:crosses val="autoZero"/>
        <c:auto val="1"/>
        <c:lblAlgn val="ctr"/>
        <c:lblOffset val="100"/>
      </c:catAx>
      <c:valAx>
        <c:axId val="62876672"/>
        <c:scaling>
          <c:orientation val="minMax"/>
        </c:scaling>
        <c:axPos val="l"/>
        <c:majorGridlines/>
        <c:numFmt formatCode="General" sourceLinked="1"/>
        <c:tickLblPos val="nextTo"/>
        <c:crossAx val="62874752"/>
        <c:crosses val="autoZero"/>
        <c:crossBetween val="between"/>
      </c:valAx>
    </c:plotArea>
    <c:legend>
      <c:legendPos val="r"/>
      <c:layout/>
    </c:legend>
    <c:plotVisOnly val="1"/>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A5D722-AB92-47C3-9FAE-87C8507B03EA}" type="datetimeFigureOut">
              <a:rPr lang="en-US" smtClean="0"/>
              <a:pPr/>
              <a:t>11/28/2007</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FF1E0A-6472-4016-9AC0-0D00FFF30667}"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Performance and scalability are two sides of the same coin, but subtly different. Performance is about raw requests per second or similar measure, whereas scalability is about how performance changes as load increases. How can you keep your application - be it website, web service, smart client, or other - responsive as the number of users increases. This session will explore queuing (MSMQ and WCF) and caching techniques for scaling out applications and will examine architectural strategies for minimizing scale-out cost.</a:t>
            </a:r>
            <a:endParaRPr lang="en-CA" dirty="0"/>
          </a:p>
        </p:txBody>
      </p:sp>
      <p:sp>
        <p:nvSpPr>
          <p:cNvPr id="4" name="Slide Number Placeholder 3"/>
          <p:cNvSpPr>
            <a:spLocks noGrp="1"/>
          </p:cNvSpPr>
          <p:nvPr>
            <p:ph type="sldNum" sz="quarter" idx="10"/>
          </p:nvPr>
        </p:nvSpPr>
        <p:spPr/>
        <p:txBody>
          <a:bodyPr/>
          <a:lstStyle/>
          <a:p>
            <a:fld id="{F5FF1E0A-6472-4016-9AC0-0D00FFF30667}" type="slidenum">
              <a:rPr lang="en-CA" smtClean="0"/>
              <a:pPr/>
              <a:t>1</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C167DB-EFF0-400D-96A1-6799F871DE5B}"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Tree>
  </p:cSld>
  <p:clrMapOvr>
    <a:masterClrMapping/>
  </p:clrMapOvr>
  <p:transition>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transition>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838200"/>
            <a:ext cx="2152650" cy="51816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304800" y="838200"/>
            <a:ext cx="6305550"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transition>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transition>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304800" y="1600200"/>
            <a:ext cx="42291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86300" y="1600200"/>
            <a:ext cx="42291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transition>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transition>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Tree>
  </p:cSld>
  <p:clrMapOvr>
    <a:masterClrMapping/>
  </p:clrMapOvr>
  <p:transition>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838200"/>
            <a:ext cx="77724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CA" smtClean="0"/>
          </a:p>
        </p:txBody>
      </p:sp>
      <p:sp>
        <p:nvSpPr>
          <p:cNvPr id="1027" name="Rectangle 3"/>
          <p:cNvSpPr>
            <a:spLocks noGrp="1" noChangeArrowheads="1"/>
          </p:cNvSpPr>
          <p:nvPr>
            <p:ph type="body" idx="1"/>
          </p:nvPr>
        </p:nvSpPr>
        <p:spPr bwMode="auto">
          <a:xfrm>
            <a:off x="304800" y="1600200"/>
            <a:ext cx="86106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p:transition>
  <p:txStyles>
    <p:titleStyle>
      <a:lvl1pPr algn="l" rtl="0" eaLnBrk="1" fontAlgn="base" hangingPunct="1">
        <a:spcBef>
          <a:spcPct val="0"/>
        </a:spcBef>
        <a:spcAft>
          <a:spcPct val="0"/>
        </a:spcAft>
        <a:defRPr sz="3200">
          <a:solidFill>
            <a:srgbClr val="89A8B7"/>
          </a:solidFill>
          <a:latin typeface="+mj-lt"/>
          <a:ea typeface="+mj-ea"/>
          <a:cs typeface="+mj-cs"/>
        </a:defRPr>
      </a:lvl1pPr>
      <a:lvl2pPr algn="l" rtl="0" eaLnBrk="1" fontAlgn="base" hangingPunct="1">
        <a:spcBef>
          <a:spcPct val="0"/>
        </a:spcBef>
        <a:spcAft>
          <a:spcPct val="0"/>
        </a:spcAft>
        <a:defRPr sz="3200">
          <a:solidFill>
            <a:srgbClr val="89A8B7"/>
          </a:solidFill>
          <a:latin typeface="Arial" charset="0"/>
        </a:defRPr>
      </a:lvl2pPr>
      <a:lvl3pPr algn="l" rtl="0" eaLnBrk="1" fontAlgn="base" hangingPunct="1">
        <a:spcBef>
          <a:spcPct val="0"/>
        </a:spcBef>
        <a:spcAft>
          <a:spcPct val="0"/>
        </a:spcAft>
        <a:defRPr sz="3200">
          <a:solidFill>
            <a:srgbClr val="89A8B7"/>
          </a:solidFill>
          <a:latin typeface="Arial" charset="0"/>
        </a:defRPr>
      </a:lvl3pPr>
      <a:lvl4pPr algn="l" rtl="0" eaLnBrk="1" fontAlgn="base" hangingPunct="1">
        <a:spcBef>
          <a:spcPct val="0"/>
        </a:spcBef>
        <a:spcAft>
          <a:spcPct val="0"/>
        </a:spcAft>
        <a:defRPr sz="3200">
          <a:solidFill>
            <a:srgbClr val="89A8B7"/>
          </a:solidFill>
          <a:latin typeface="Arial" charset="0"/>
        </a:defRPr>
      </a:lvl4pPr>
      <a:lvl5pPr algn="l" rtl="0" eaLnBrk="1" fontAlgn="base" hangingPunct="1">
        <a:spcBef>
          <a:spcPct val="0"/>
        </a:spcBef>
        <a:spcAft>
          <a:spcPct val="0"/>
        </a:spcAft>
        <a:defRPr sz="3200">
          <a:solidFill>
            <a:srgbClr val="89A8B7"/>
          </a:solidFill>
          <a:latin typeface="Arial" charset="0"/>
        </a:defRPr>
      </a:lvl5pPr>
      <a:lvl6pPr marL="457200" algn="l" rtl="0" eaLnBrk="1" fontAlgn="base" hangingPunct="1">
        <a:spcBef>
          <a:spcPct val="0"/>
        </a:spcBef>
        <a:spcAft>
          <a:spcPct val="0"/>
        </a:spcAft>
        <a:defRPr sz="3200">
          <a:solidFill>
            <a:srgbClr val="89A8B7"/>
          </a:solidFill>
          <a:latin typeface="Arial" charset="0"/>
        </a:defRPr>
      </a:lvl6pPr>
      <a:lvl7pPr marL="914400" algn="l" rtl="0" eaLnBrk="1" fontAlgn="base" hangingPunct="1">
        <a:spcBef>
          <a:spcPct val="0"/>
        </a:spcBef>
        <a:spcAft>
          <a:spcPct val="0"/>
        </a:spcAft>
        <a:defRPr sz="3200">
          <a:solidFill>
            <a:srgbClr val="89A8B7"/>
          </a:solidFill>
          <a:latin typeface="Arial" charset="0"/>
        </a:defRPr>
      </a:lvl7pPr>
      <a:lvl8pPr marL="1371600" algn="l" rtl="0" eaLnBrk="1" fontAlgn="base" hangingPunct="1">
        <a:spcBef>
          <a:spcPct val="0"/>
        </a:spcBef>
        <a:spcAft>
          <a:spcPct val="0"/>
        </a:spcAft>
        <a:defRPr sz="3200">
          <a:solidFill>
            <a:srgbClr val="89A8B7"/>
          </a:solidFill>
          <a:latin typeface="Arial" charset="0"/>
        </a:defRPr>
      </a:lvl8pPr>
      <a:lvl9pPr marL="1828800" algn="l" rtl="0" eaLnBrk="1" fontAlgn="base" hangingPunct="1">
        <a:spcBef>
          <a:spcPct val="0"/>
        </a:spcBef>
        <a:spcAft>
          <a:spcPct val="0"/>
        </a:spcAft>
        <a:defRPr sz="3200">
          <a:solidFill>
            <a:srgbClr val="89A8B7"/>
          </a:solidFill>
          <a:latin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itchFamily="2" charset="2"/>
        <a:buChar char="§"/>
        <a:defRPr>
          <a:solidFill>
            <a:srgbClr val="D7D9DF"/>
          </a:solidFill>
          <a:latin typeface="+mn-lt"/>
        </a:defRPr>
      </a:lvl2pPr>
      <a:lvl3pPr marL="1143000" indent="-228600" algn="l" rtl="0" eaLnBrk="1" fontAlgn="base" hangingPunct="1">
        <a:spcBef>
          <a:spcPct val="20000"/>
        </a:spcBef>
        <a:spcAft>
          <a:spcPct val="0"/>
        </a:spcAft>
        <a:buFont typeface="Wingdings" pitchFamily="2" charset="2"/>
        <a:buChar char="§"/>
        <a:defRPr>
          <a:solidFill>
            <a:srgbClr val="D7D9DF"/>
          </a:solidFill>
          <a:latin typeface="+mn-lt"/>
        </a:defRPr>
      </a:lvl3pPr>
      <a:lvl4pPr marL="1600200" indent="-228600" algn="l" rtl="0" eaLnBrk="1" fontAlgn="base" hangingPunct="1">
        <a:spcBef>
          <a:spcPct val="20000"/>
        </a:spcBef>
        <a:spcAft>
          <a:spcPct val="0"/>
        </a:spcAft>
        <a:buChar char="–"/>
        <a:defRPr sz="2000">
          <a:solidFill>
            <a:schemeClr val="tx1"/>
          </a:solidFill>
          <a:latin typeface="Times New Roman" charset="0"/>
        </a:defRPr>
      </a:lvl4pPr>
      <a:lvl5pPr marL="2057400" indent="-228600" algn="l" rtl="0" eaLnBrk="1" fontAlgn="base" hangingPunct="1">
        <a:spcBef>
          <a:spcPct val="20000"/>
        </a:spcBef>
        <a:spcAft>
          <a:spcPct val="0"/>
        </a:spcAft>
        <a:buChar char="»"/>
        <a:defRPr sz="2000">
          <a:solidFill>
            <a:schemeClr val="tx1"/>
          </a:solidFill>
          <a:latin typeface="Times New Roman" charset="0"/>
        </a:defRPr>
      </a:lvl5pPr>
      <a:lvl6pPr marL="2514600" indent="-228600" algn="l" rtl="0" eaLnBrk="1" fontAlgn="base" hangingPunct="1">
        <a:spcBef>
          <a:spcPct val="20000"/>
        </a:spcBef>
        <a:spcAft>
          <a:spcPct val="0"/>
        </a:spcAft>
        <a:buChar char="»"/>
        <a:defRPr sz="2000">
          <a:solidFill>
            <a:schemeClr val="tx1"/>
          </a:solidFill>
          <a:latin typeface="Times New Roman" charset="0"/>
        </a:defRPr>
      </a:lvl6pPr>
      <a:lvl7pPr marL="2971800" indent="-228600" algn="l" rtl="0" eaLnBrk="1" fontAlgn="base" hangingPunct="1">
        <a:spcBef>
          <a:spcPct val="20000"/>
        </a:spcBef>
        <a:spcAft>
          <a:spcPct val="0"/>
        </a:spcAft>
        <a:buChar char="»"/>
        <a:defRPr sz="2000">
          <a:solidFill>
            <a:schemeClr val="tx1"/>
          </a:solidFill>
          <a:latin typeface="Times New Roman" charset="0"/>
        </a:defRPr>
      </a:lvl7pPr>
      <a:lvl8pPr marL="3429000" indent="-228600" algn="l" rtl="0" eaLnBrk="1" fontAlgn="base" hangingPunct="1">
        <a:spcBef>
          <a:spcPct val="20000"/>
        </a:spcBef>
        <a:spcAft>
          <a:spcPct val="0"/>
        </a:spcAft>
        <a:buChar char="»"/>
        <a:defRPr sz="2000">
          <a:solidFill>
            <a:schemeClr val="tx1"/>
          </a:solidFill>
          <a:latin typeface="Times New Roman" charset="0"/>
        </a:defRPr>
      </a:lvl8pPr>
      <a:lvl9pPr marL="3886200" indent="-228600" algn="l" rtl="0" eaLnBrk="1" fontAlgn="base" hangingPunct="1">
        <a:spcBef>
          <a:spcPct val="20000"/>
        </a:spcBef>
        <a:spcAft>
          <a:spcPct val="0"/>
        </a:spcAft>
        <a:buChar char="»"/>
        <a:defRPr sz="2000">
          <a:solidFill>
            <a:schemeClr val="tx1"/>
          </a:solidFill>
          <a:latin typeface="Times New Roman"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447800"/>
            <a:ext cx="7772400" cy="1143000"/>
          </a:xfrm>
        </p:spPr>
        <p:txBody>
          <a:bodyPr/>
          <a:lstStyle/>
          <a:p>
            <a:pPr algn="ctr"/>
            <a:r>
              <a:rPr lang="en-CA" sz="3600" dirty="0" smtClean="0"/>
              <a:t>Queuing and Caching to Scalability</a:t>
            </a:r>
            <a:endParaRPr lang="en-CA" sz="3600" dirty="0"/>
          </a:p>
        </p:txBody>
      </p:sp>
      <p:sp>
        <p:nvSpPr>
          <p:cNvPr id="2051" name="Rectangle 3"/>
          <p:cNvSpPr>
            <a:spLocks noGrp="1" noChangeArrowheads="1"/>
          </p:cNvSpPr>
          <p:nvPr>
            <p:ph type="subTitle" idx="1"/>
          </p:nvPr>
        </p:nvSpPr>
        <p:spPr>
          <a:xfrm>
            <a:off x="1371600" y="2819400"/>
            <a:ext cx="6400800" cy="1752600"/>
          </a:xfrm>
        </p:spPr>
        <p:txBody>
          <a:bodyPr/>
          <a:lstStyle/>
          <a:p>
            <a:r>
              <a:rPr lang="en-US" dirty="0" smtClean="0">
                <a:effectLst>
                  <a:outerShdw blurRad="38100" dist="38100" dir="2700000" algn="tl">
                    <a:srgbClr val="000000">
                      <a:alpha val="43137"/>
                    </a:srgbClr>
                  </a:outerShdw>
                </a:effectLst>
              </a:rPr>
              <a:t>James Kovacs</a:t>
            </a:r>
          </a:p>
          <a:p>
            <a:r>
              <a:rPr lang="en-US" dirty="0" smtClean="0">
                <a:effectLst>
                  <a:outerShdw blurRad="38100" dist="38100" dir="2700000" algn="tl">
                    <a:srgbClr val="000000">
                      <a:alpha val="43137"/>
                    </a:srgbClr>
                  </a:outerShdw>
                </a:effectLst>
              </a:rPr>
              <a:t>JamesKovacs.com</a:t>
            </a:r>
          </a:p>
          <a:p>
            <a:r>
              <a:rPr lang="en-US" dirty="0" smtClean="0">
                <a:effectLst>
                  <a:outerShdw blurRad="38100" dist="38100" dir="2700000" algn="tl">
                    <a:srgbClr val="000000">
                      <a:alpha val="43137"/>
                    </a:srgbClr>
                  </a:outerShdw>
                </a:effectLst>
              </a:rPr>
              <a:t>jkovacs@post.harvard.edu</a:t>
            </a:r>
            <a:endParaRPr lang="en-US" dirty="0">
              <a:effectLst>
                <a:outerShdw blurRad="38100" dist="38100" dir="2700000" algn="tl">
                  <a:srgbClr val="000000">
                    <a:alpha val="43137"/>
                  </a:srgbClr>
                </a:outerShdw>
              </a:effectLst>
            </a:endParaRPr>
          </a:p>
        </p:txBody>
      </p:sp>
      <p:pic>
        <p:nvPicPr>
          <p:cNvPr id="4" name="Picture 2" descr="C:\Users\James\Documents\JDrive\JamesKovacs.com\Logos\Logo-Wide.png"/>
          <p:cNvPicPr>
            <a:picLocks noChangeAspect="1" noChangeArrowheads="1"/>
          </p:cNvPicPr>
          <p:nvPr/>
        </p:nvPicPr>
        <p:blipFill>
          <a:blip r:embed="rId3"/>
          <a:srcRect/>
          <a:stretch>
            <a:fillRect/>
          </a:stretch>
        </p:blipFill>
        <p:spPr bwMode="auto">
          <a:xfrm>
            <a:off x="2786050" y="4286256"/>
            <a:ext cx="3648075" cy="8191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Picture 2" descr="C:\Users\James\Documents\JDrive\JamesKovacs.com\Logos\MVP_Horizontal_FullColor.png"/>
          <p:cNvPicPr>
            <a:picLocks noChangeAspect="1" noChangeArrowheads="1"/>
          </p:cNvPicPr>
          <p:nvPr/>
        </p:nvPicPr>
        <p:blipFill>
          <a:blip r:embed="rId4" cstate="print"/>
          <a:srcRect/>
          <a:stretch>
            <a:fillRect/>
          </a:stretch>
        </p:blipFill>
        <p:spPr bwMode="auto">
          <a:xfrm>
            <a:off x="7143768" y="5149753"/>
            <a:ext cx="1750092" cy="70813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Recommendations</a:t>
            </a:r>
            <a:endParaRPr lang="en-CA" dirty="0"/>
          </a:p>
        </p:txBody>
      </p:sp>
      <p:sp>
        <p:nvSpPr>
          <p:cNvPr id="3" name="Content Placeholder 2"/>
          <p:cNvSpPr>
            <a:spLocks noGrp="1"/>
          </p:cNvSpPr>
          <p:nvPr>
            <p:ph idx="1"/>
          </p:nvPr>
        </p:nvSpPr>
        <p:spPr/>
        <p:txBody>
          <a:bodyPr/>
          <a:lstStyle/>
          <a:p>
            <a:r>
              <a:rPr lang="en-CA" dirty="0" smtClean="0"/>
              <a:t>Test early... so you know it works</a:t>
            </a:r>
          </a:p>
          <a:p>
            <a:r>
              <a:rPr lang="en-CA" dirty="0" smtClean="0"/>
              <a:t>Test often... so you know it continues to work</a:t>
            </a:r>
          </a:p>
          <a:p>
            <a:r>
              <a:rPr lang="en-CA" dirty="0" smtClean="0"/>
              <a:t>Use production-class infrastructure... so you know it works in production</a:t>
            </a:r>
          </a:p>
          <a:p>
            <a:r>
              <a:rPr lang="en-CA" dirty="0" smtClean="0"/>
              <a:t>Use production data volumes and loads... so you know it works in the real world</a:t>
            </a:r>
          </a:p>
          <a:p>
            <a:r>
              <a:rPr lang="en-CA" dirty="0" smtClean="0"/>
              <a:t>Spike your architecture... so you can change it if it doesn’t work</a:t>
            </a:r>
          </a:p>
          <a:p>
            <a:r>
              <a:rPr lang="en-CA" dirty="0" smtClean="0"/>
              <a:t>Implement monitoring... so you can plan your </a:t>
            </a:r>
            <a:r>
              <a:rPr lang="en-CA" smtClean="0"/>
              <a:t>scale up</a:t>
            </a:r>
            <a:endParaRPr lang="en-CA" dirty="0"/>
          </a:p>
        </p:txBody>
      </p:sp>
    </p:spTree>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fontScale="90000"/>
          </a:bodyPr>
          <a:lstStyle/>
          <a:p>
            <a:pPr lvl="0"/>
            <a:r>
              <a:rPr lang="en-CA" dirty="0" smtClean="0"/>
              <a:t>Questions</a:t>
            </a:r>
            <a:endParaRPr lang="en-CA" dirty="0"/>
          </a:p>
        </p:txBody>
      </p:sp>
      <p:sp>
        <p:nvSpPr>
          <p:cNvPr id="15" name="Content Placeholder 14"/>
          <p:cNvSpPr>
            <a:spLocks noGrp="1"/>
          </p:cNvSpPr>
          <p:nvPr>
            <p:ph sz="half" idx="1"/>
          </p:nvPr>
        </p:nvSpPr>
        <p:spPr>
          <a:xfrm>
            <a:off x="857224" y="1524000"/>
            <a:ext cx="4477840" cy="4572000"/>
          </a:xfrm>
        </p:spPr>
        <p:txBody>
          <a:bodyPr anchor="ctr">
            <a:normAutofit/>
          </a:bodyPr>
          <a:lstStyle/>
          <a:p>
            <a:pPr algn="ctr">
              <a:lnSpc>
                <a:spcPct val="90000"/>
              </a:lnSpc>
              <a:spcBef>
                <a:spcPct val="20000"/>
              </a:spcBef>
              <a:spcAft>
                <a:spcPct val="0"/>
              </a:spcAft>
              <a:buClr>
                <a:srgbClr val="F0A22E"/>
              </a:buClr>
              <a:buSzPct val="70000"/>
              <a:buNone/>
              <a:defRPr/>
            </a:pPr>
            <a:r>
              <a:rPr lang="en-CA" sz="3600" b="1" dirty="0" smtClean="0">
                <a:effectLst>
                  <a:outerShdw blurRad="38100" dist="38100" dir="2700000" algn="tl">
                    <a:srgbClr val="000000">
                      <a:alpha val="43137"/>
                    </a:srgbClr>
                  </a:outerShdw>
                </a:effectLst>
              </a:rPr>
              <a:t>James Kovacs</a:t>
            </a:r>
          </a:p>
          <a:p>
            <a:pPr algn="ctr">
              <a:lnSpc>
                <a:spcPct val="90000"/>
              </a:lnSpc>
              <a:spcBef>
                <a:spcPct val="20000"/>
              </a:spcBef>
              <a:spcAft>
                <a:spcPct val="0"/>
              </a:spcAft>
              <a:buClr>
                <a:srgbClr val="F0A22E"/>
              </a:buClr>
              <a:buSzPct val="70000"/>
              <a:buNone/>
              <a:defRPr/>
            </a:pPr>
            <a:r>
              <a:rPr lang="en-CA" sz="3600" b="1" dirty="0" smtClean="0">
                <a:effectLst>
                  <a:outerShdw blurRad="38100" dist="38100" dir="2700000" algn="tl">
                    <a:srgbClr val="000000">
                      <a:alpha val="43137"/>
                    </a:srgbClr>
                  </a:outerShdw>
                </a:effectLst>
              </a:rPr>
              <a:t>JamesKovacs.com</a:t>
            </a:r>
            <a:endParaRPr lang="en-US" sz="2400" dirty="0" smtClean="0">
              <a:effectLst>
                <a:outerShdw blurRad="38100" dist="38100" dir="2700000" algn="tl">
                  <a:srgbClr val="000000">
                    <a:alpha val="43137"/>
                  </a:srgbClr>
                </a:outerShdw>
              </a:effectLst>
            </a:endParaRPr>
          </a:p>
          <a:p>
            <a:pPr algn="ctr">
              <a:lnSpc>
                <a:spcPct val="90000"/>
              </a:lnSpc>
              <a:spcBef>
                <a:spcPct val="20000"/>
              </a:spcBef>
              <a:spcAft>
                <a:spcPct val="0"/>
              </a:spcAft>
              <a:buClr>
                <a:srgbClr val="F0A22E"/>
              </a:buClr>
              <a:buSzPct val="70000"/>
              <a:buNone/>
              <a:defRPr/>
            </a:pPr>
            <a:r>
              <a:rPr lang="en-CA" sz="2400" b="1" dirty="0" smtClean="0">
                <a:effectLst>
                  <a:outerShdw blurRad="38100" dist="38100" dir="2700000" algn="tl">
                    <a:srgbClr val="000000">
                      <a:alpha val="43137"/>
                    </a:srgbClr>
                  </a:outerShdw>
                </a:effectLst>
              </a:rPr>
              <a:t>jkovacs@post.harvard.edu</a:t>
            </a:r>
          </a:p>
          <a:p>
            <a:pPr algn="ctr">
              <a:lnSpc>
                <a:spcPct val="90000"/>
              </a:lnSpc>
              <a:spcBef>
                <a:spcPct val="20000"/>
              </a:spcBef>
              <a:spcAft>
                <a:spcPct val="0"/>
              </a:spcAft>
              <a:buClr>
                <a:srgbClr val="F0A22E"/>
              </a:buClr>
              <a:buSzPct val="70000"/>
              <a:buNone/>
              <a:defRPr/>
            </a:pPr>
            <a:endParaRPr lang="en-CA" sz="2400" b="1" dirty="0" smtClean="0">
              <a:effectLst>
                <a:outerShdw blurRad="38100" dist="38100" dir="2700000" algn="tl">
                  <a:srgbClr val="000000">
                    <a:alpha val="43137"/>
                  </a:srgbClr>
                </a:outerShdw>
              </a:effectLst>
            </a:endParaRPr>
          </a:p>
          <a:p>
            <a:pPr algn="ctr">
              <a:lnSpc>
                <a:spcPct val="90000"/>
              </a:lnSpc>
              <a:spcBef>
                <a:spcPct val="20000"/>
              </a:spcBef>
              <a:spcAft>
                <a:spcPct val="0"/>
              </a:spcAft>
              <a:buClr>
                <a:srgbClr val="F0A22E"/>
              </a:buClr>
              <a:buSzPct val="70000"/>
              <a:buNone/>
              <a:defRPr/>
            </a:pPr>
            <a:endParaRPr lang="en-CA" sz="2400" b="1" dirty="0" smtClean="0">
              <a:solidFill>
                <a:schemeClr val="tx2"/>
              </a:solidFill>
              <a:effectLst>
                <a:outerShdw blurRad="38100" dist="38100" dir="2700000" algn="tl">
                  <a:srgbClr val="000000">
                    <a:alpha val="43137"/>
                  </a:srgbClr>
                </a:outerShdw>
              </a:effectLst>
            </a:endParaRPr>
          </a:p>
        </p:txBody>
      </p:sp>
      <p:pic>
        <p:nvPicPr>
          <p:cNvPr id="17" name="Shape 16385"/>
          <p:cNvPicPr>
            <a:picLocks noGrp="1" noChangeAspect="1" noChangeArrowheads="1"/>
          </p:cNvPicPr>
          <p:nvPr>
            <p:ph sz="half" idx="2"/>
          </p:nvPr>
        </p:nvPicPr>
        <p:blipFill>
          <a:blip r:embed="rId3"/>
          <a:srcRect/>
          <a:stretch>
            <a:fillRect/>
          </a:stretch>
        </p:blipFill>
        <p:spPr>
          <a:xfrm>
            <a:off x="6192288" y="1428736"/>
            <a:ext cx="1885537" cy="4572000"/>
          </a:xfrm>
          <a:prstGeom prst="rect">
            <a:avLst/>
          </a:prstGeom>
        </p:spPr>
      </p:pic>
      <p:pic>
        <p:nvPicPr>
          <p:cNvPr id="5" name="Picture 2" descr="C:\Users\James\Documents\JDrive\JamesKovacs.com\Logos\Logo-Wide.png"/>
          <p:cNvPicPr>
            <a:picLocks noChangeAspect="1" noChangeArrowheads="1"/>
          </p:cNvPicPr>
          <p:nvPr/>
        </p:nvPicPr>
        <p:blipFill>
          <a:blip r:embed="rId4"/>
          <a:srcRect/>
          <a:stretch>
            <a:fillRect/>
          </a:stretch>
        </p:blipFill>
        <p:spPr bwMode="auto">
          <a:xfrm>
            <a:off x="1281115" y="4357694"/>
            <a:ext cx="3648075" cy="8191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title"/>
          </p:nvPr>
        </p:nvSpPr>
        <p:spPr/>
        <p:txBody>
          <a:bodyPr/>
          <a:lstStyle/>
          <a:p>
            <a:r>
              <a:rPr lang="en-CA" dirty="0" smtClean="0"/>
              <a:t>Performance</a:t>
            </a:r>
            <a:endParaRPr lang="en-CA" dirty="0"/>
          </a:p>
        </p:txBody>
      </p:sp>
      <p:sp>
        <p:nvSpPr>
          <p:cNvPr id="7170" name="Rectangle 2"/>
          <p:cNvSpPr>
            <a:spLocks noGrp="1" noChangeArrowheads="1"/>
          </p:cNvSpPr>
          <p:nvPr>
            <p:ph type="body" idx="1"/>
          </p:nvPr>
        </p:nvSpPr>
        <p:spPr/>
        <p:txBody>
          <a:bodyPr/>
          <a:lstStyle/>
          <a:p>
            <a:r>
              <a:rPr lang="en-CA" dirty="0" smtClean="0"/>
              <a:t>Application A</a:t>
            </a:r>
            <a:endParaRPr lang="en-CA" dirty="0"/>
          </a:p>
        </p:txBody>
      </p:sp>
      <p:sp>
        <p:nvSpPr>
          <p:cNvPr id="4" name="Content Placeholder 3"/>
          <p:cNvSpPr>
            <a:spLocks noGrp="1"/>
          </p:cNvSpPr>
          <p:nvPr>
            <p:ph sz="half" idx="2"/>
          </p:nvPr>
        </p:nvSpPr>
        <p:spPr/>
        <p:txBody>
          <a:bodyPr/>
          <a:lstStyle/>
          <a:p>
            <a:r>
              <a:rPr lang="en-CA" dirty="0" smtClean="0"/>
              <a:t>40 Requests per second</a:t>
            </a:r>
          </a:p>
        </p:txBody>
      </p:sp>
      <p:sp>
        <p:nvSpPr>
          <p:cNvPr id="5" name="Text Placeholder 4"/>
          <p:cNvSpPr>
            <a:spLocks noGrp="1"/>
          </p:cNvSpPr>
          <p:nvPr>
            <p:ph type="body" sz="quarter" idx="3"/>
          </p:nvPr>
        </p:nvSpPr>
        <p:spPr/>
        <p:txBody>
          <a:bodyPr/>
          <a:lstStyle/>
          <a:p>
            <a:r>
              <a:rPr lang="en-CA" dirty="0" smtClean="0"/>
              <a:t>Application B</a:t>
            </a:r>
            <a:endParaRPr lang="en-CA" dirty="0"/>
          </a:p>
        </p:txBody>
      </p:sp>
      <p:sp>
        <p:nvSpPr>
          <p:cNvPr id="6" name="Content Placeholder 5"/>
          <p:cNvSpPr>
            <a:spLocks noGrp="1"/>
          </p:cNvSpPr>
          <p:nvPr>
            <p:ph sz="quarter" idx="4"/>
          </p:nvPr>
        </p:nvSpPr>
        <p:spPr/>
        <p:txBody>
          <a:bodyPr/>
          <a:lstStyle/>
          <a:p>
            <a:r>
              <a:rPr lang="en-CA" dirty="0" smtClean="0"/>
              <a:t>20 Requests per second</a:t>
            </a:r>
          </a:p>
        </p:txBody>
      </p:sp>
    </p:spTree>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Scalability</a:t>
            </a:r>
            <a:endParaRPr lang="en-CA" dirty="0"/>
          </a:p>
        </p:txBody>
      </p:sp>
      <p:graphicFrame>
        <p:nvGraphicFramePr>
          <p:cNvPr id="8" name="Content Placeholder 7"/>
          <p:cNvGraphicFramePr>
            <a:graphicFrameLocks noGrp="1"/>
          </p:cNvGraphicFramePr>
          <p:nvPr>
            <p:ph idx="1"/>
          </p:nvPr>
        </p:nvGraphicFramePr>
        <p:xfrm>
          <a:off x="304800" y="1600200"/>
          <a:ext cx="8610600" cy="4419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Is 20 Requests per Second Enough?</a:t>
            </a:r>
            <a:endParaRPr lang="en-CA" dirty="0"/>
          </a:p>
        </p:txBody>
      </p:sp>
      <p:sp>
        <p:nvSpPr>
          <p:cNvPr id="8" name="Content Placeholder 7"/>
          <p:cNvSpPr>
            <a:spLocks noGrp="1"/>
          </p:cNvSpPr>
          <p:nvPr>
            <p:ph idx="1"/>
          </p:nvPr>
        </p:nvSpPr>
        <p:spPr/>
        <p:txBody>
          <a:bodyPr/>
          <a:lstStyle/>
          <a:p>
            <a:r>
              <a:rPr lang="en-CA" dirty="0" smtClean="0"/>
              <a:t>20 requests per second</a:t>
            </a:r>
          </a:p>
          <a:p>
            <a:r>
              <a:rPr lang="en-CA" dirty="0" smtClean="0"/>
              <a:t>Is 1,200 requests per minute</a:t>
            </a:r>
          </a:p>
          <a:p>
            <a:r>
              <a:rPr lang="en-CA" dirty="0" smtClean="0"/>
              <a:t>Is 72,000 requests per hour</a:t>
            </a:r>
          </a:p>
          <a:p>
            <a:r>
              <a:rPr lang="en-CA" dirty="0" smtClean="0"/>
              <a:t>Is 1,728,000 requests per day</a:t>
            </a:r>
          </a:p>
          <a:p>
            <a:pPr>
              <a:buNone/>
            </a:pPr>
            <a:endParaRPr lang="en-CA" dirty="0" smtClean="0"/>
          </a:p>
          <a:p>
            <a:pPr>
              <a:buNone/>
            </a:pPr>
            <a:r>
              <a:rPr lang="en-CA" sz="3200" dirty="0" smtClean="0">
                <a:solidFill>
                  <a:srgbClr val="89A8B7"/>
                </a:solidFill>
                <a:latin typeface="+mj-lt"/>
              </a:rPr>
              <a:t>Is 1.7 Million Requests per Day Enough?</a:t>
            </a:r>
          </a:p>
          <a:p>
            <a:pPr>
              <a:buNone/>
            </a:pPr>
            <a:r>
              <a:rPr lang="en-CA" sz="3200" dirty="0" smtClean="0">
                <a:solidFill>
                  <a:srgbClr val="89A8B7"/>
                </a:solidFill>
                <a:latin typeface="+mj-lt"/>
              </a:rPr>
              <a:t>(per web server)</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Scaling</a:t>
            </a:r>
            <a:endParaRPr lang="en-CA" dirty="0"/>
          </a:p>
        </p:txBody>
      </p:sp>
      <p:sp>
        <p:nvSpPr>
          <p:cNvPr id="3" name="Content Placeholder 2"/>
          <p:cNvSpPr>
            <a:spLocks noGrp="1"/>
          </p:cNvSpPr>
          <p:nvPr>
            <p:ph idx="1"/>
          </p:nvPr>
        </p:nvSpPr>
        <p:spPr/>
        <p:txBody>
          <a:bodyPr/>
          <a:lstStyle/>
          <a:p>
            <a:r>
              <a:rPr lang="en-CA" dirty="0" smtClean="0"/>
              <a:t>Where is your bottleneck?</a:t>
            </a:r>
          </a:p>
          <a:p>
            <a:pPr lvl="1"/>
            <a:r>
              <a:rPr lang="en-CA" dirty="0" smtClean="0"/>
              <a:t>Disk</a:t>
            </a:r>
          </a:p>
          <a:p>
            <a:pPr lvl="1"/>
            <a:r>
              <a:rPr lang="en-CA" dirty="0" smtClean="0"/>
              <a:t>Network</a:t>
            </a:r>
          </a:p>
          <a:p>
            <a:pPr lvl="1"/>
            <a:r>
              <a:rPr lang="en-CA" dirty="0" smtClean="0"/>
              <a:t>CPU</a:t>
            </a:r>
          </a:p>
          <a:p>
            <a:pPr lvl="1"/>
            <a:r>
              <a:rPr lang="en-CA" dirty="0" smtClean="0"/>
              <a:t>Memory</a:t>
            </a:r>
          </a:p>
          <a:p>
            <a:r>
              <a:rPr lang="en-CA" dirty="0" smtClean="0"/>
              <a:t>Where in your stack?</a:t>
            </a:r>
          </a:p>
          <a:p>
            <a:pPr lvl="1"/>
            <a:r>
              <a:rPr lang="en-CA" dirty="0" smtClean="0"/>
              <a:t>Web server</a:t>
            </a:r>
          </a:p>
          <a:p>
            <a:pPr lvl="1"/>
            <a:r>
              <a:rPr lang="en-CA" dirty="0" smtClean="0"/>
              <a:t>App server</a:t>
            </a:r>
          </a:p>
          <a:p>
            <a:pPr lvl="1"/>
            <a:r>
              <a:rPr lang="en-CA" dirty="0" smtClean="0"/>
              <a:t>Database</a:t>
            </a:r>
          </a:p>
          <a:p>
            <a:r>
              <a:rPr lang="en-CA" dirty="0" smtClean="0"/>
              <a:t>Scale-up or Scale-out?</a:t>
            </a:r>
            <a:endParaRPr lang="en-CA" dirty="0"/>
          </a:p>
        </p:txBody>
      </p:sp>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Database Bottleneck</a:t>
            </a:r>
            <a:endParaRPr lang="en-CA" dirty="0"/>
          </a:p>
        </p:txBody>
      </p:sp>
      <p:sp>
        <p:nvSpPr>
          <p:cNvPr id="7" name="Content Placeholder 6"/>
          <p:cNvSpPr>
            <a:spLocks noGrp="1"/>
          </p:cNvSpPr>
          <p:nvPr>
            <p:ph idx="1"/>
          </p:nvPr>
        </p:nvSpPr>
        <p:spPr/>
        <p:txBody>
          <a:bodyPr/>
          <a:lstStyle/>
          <a:p>
            <a:r>
              <a:rPr lang="en-CA" dirty="0" smtClean="0"/>
              <a:t>Bigger database server</a:t>
            </a:r>
          </a:p>
          <a:p>
            <a:r>
              <a:rPr lang="en-CA" dirty="0" smtClean="0"/>
              <a:t>Partitioning (aka </a:t>
            </a:r>
            <a:r>
              <a:rPr lang="en-CA" dirty="0" err="1" smtClean="0"/>
              <a:t>Sharding</a:t>
            </a:r>
            <a:r>
              <a:rPr lang="en-CA" dirty="0" smtClean="0"/>
              <a:t>)</a:t>
            </a:r>
          </a:p>
          <a:p>
            <a:r>
              <a:rPr lang="en-CA" dirty="0" smtClean="0"/>
              <a:t>Caching</a:t>
            </a:r>
          </a:p>
          <a:p>
            <a:pPr lvl="1"/>
            <a:r>
              <a:rPr lang="en-CA" dirty="0" err="1" smtClean="0"/>
              <a:t>Webserver</a:t>
            </a:r>
            <a:endParaRPr lang="en-CA" dirty="0" smtClean="0"/>
          </a:p>
          <a:p>
            <a:pPr lvl="1"/>
            <a:r>
              <a:rPr lang="en-CA" dirty="0" smtClean="0"/>
              <a:t>App server</a:t>
            </a:r>
          </a:p>
          <a:p>
            <a:pPr lvl="1"/>
            <a:r>
              <a:rPr lang="en-CA" dirty="0" smtClean="0"/>
              <a:t>Cache server</a:t>
            </a:r>
            <a:endParaRPr lang="en-CA" dirty="0"/>
          </a:p>
        </p:txBody>
      </p:sp>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Considerations for Caching</a:t>
            </a:r>
            <a:endParaRPr lang="en-CA" dirty="0"/>
          </a:p>
        </p:txBody>
      </p:sp>
      <p:sp>
        <p:nvSpPr>
          <p:cNvPr id="7" name="Content Placeholder 6"/>
          <p:cNvSpPr>
            <a:spLocks noGrp="1"/>
          </p:cNvSpPr>
          <p:nvPr>
            <p:ph idx="1"/>
          </p:nvPr>
        </p:nvSpPr>
        <p:spPr/>
        <p:txBody>
          <a:bodyPr/>
          <a:lstStyle/>
          <a:p>
            <a:r>
              <a:rPr lang="en-CA" dirty="0" smtClean="0"/>
              <a:t>Classic memory-performance trade-off</a:t>
            </a:r>
          </a:p>
          <a:p>
            <a:r>
              <a:rPr lang="en-CA" dirty="0" smtClean="0"/>
              <a:t>Frequently used data</a:t>
            </a:r>
          </a:p>
          <a:p>
            <a:r>
              <a:rPr lang="en-CA" dirty="0" smtClean="0"/>
              <a:t>High read, low write</a:t>
            </a:r>
          </a:p>
          <a:p>
            <a:r>
              <a:rPr lang="en-CA" dirty="0" smtClean="0"/>
              <a:t>Avoid user-specific data</a:t>
            </a:r>
          </a:p>
          <a:p>
            <a:r>
              <a:rPr lang="en-CA" dirty="0" smtClean="0"/>
              <a:t>Data staleness</a:t>
            </a:r>
          </a:p>
        </p:txBody>
      </p:sp>
    </p:spTree>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Queuing</a:t>
            </a:r>
            <a:endParaRPr lang="en-CA" dirty="0"/>
          </a:p>
        </p:txBody>
      </p:sp>
      <p:sp>
        <p:nvSpPr>
          <p:cNvPr id="7" name="Content Placeholder 6"/>
          <p:cNvSpPr>
            <a:spLocks noGrp="1"/>
          </p:cNvSpPr>
          <p:nvPr>
            <p:ph idx="1"/>
          </p:nvPr>
        </p:nvSpPr>
        <p:spPr/>
        <p:txBody>
          <a:bodyPr/>
          <a:lstStyle/>
          <a:p>
            <a:r>
              <a:rPr lang="en-CA" dirty="0" smtClean="0"/>
              <a:t>Asynchronous call patterns affect architecture</a:t>
            </a:r>
          </a:p>
          <a:p>
            <a:r>
              <a:rPr lang="en-CA" dirty="0" smtClean="0"/>
              <a:t>Increased availability</a:t>
            </a:r>
          </a:p>
          <a:p>
            <a:r>
              <a:rPr lang="en-CA" dirty="0" smtClean="0"/>
              <a:t>Handle online/offline scenarios</a:t>
            </a:r>
          </a:p>
          <a:p>
            <a:r>
              <a:rPr lang="en-CA" dirty="0" smtClean="0"/>
              <a:t>Smooth out traffic bursts and spikes</a:t>
            </a:r>
          </a:p>
        </p:txBody>
      </p:sp>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14480" y="1917364"/>
            <a:ext cx="5572164" cy="31547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199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63500">
                    <a:schemeClr val="accent2">
                      <a:satMod val="175000"/>
                      <a:alpha val="40000"/>
                    </a:schemeClr>
                  </a:glow>
                  <a:outerShdw blurRad="50800" dist="39000" dir="5460000" algn="tl">
                    <a:srgbClr val="000000">
                      <a:alpha val="38000"/>
                    </a:srgbClr>
                  </a:outerShdw>
                </a:effectLst>
              </a:rPr>
              <a:t>PPT</a:t>
            </a:r>
            <a:endParaRPr lang="en-US" sz="199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63500">
                  <a:schemeClr val="accent2">
                    <a:satMod val="175000"/>
                    <a:alpha val="40000"/>
                  </a:schemeClr>
                </a:glow>
                <a:outerShdw blurRad="50800" dist="39000" dir="5460000" algn="tl">
                  <a:srgbClr val="000000">
                    <a:alpha val="38000"/>
                  </a:srgbClr>
                </a:outerShdw>
              </a:effectLst>
            </a:endParaRPr>
          </a:p>
        </p:txBody>
      </p:sp>
      <p:sp>
        <p:nvSpPr>
          <p:cNvPr id="2" name="&quot;No&quot; Symbol 1"/>
          <p:cNvSpPr/>
          <p:nvPr/>
        </p:nvSpPr>
        <p:spPr>
          <a:xfrm>
            <a:off x="1500166" y="428604"/>
            <a:ext cx="6072230" cy="6072230"/>
          </a:xfrm>
          <a:prstGeom prst="noSmoking">
            <a:avLst>
              <a:gd name="adj" fmla="val 7864"/>
            </a:avLst>
          </a:prstGeom>
          <a:solidFill>
            <a:srgbClr val="A5B592">
              <a:alpha val="74902"/>
            </a:srgb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Tree>
  </p:cSld>
  <p:clrMapOvr>
    <a:masterClrMapping/>
  </p:clrMapOvr>
  <p:transition>
    <p:wipe/>
  </p:transition>
  <p:timing>
    <p:tnLst>
      <p:par>
        <p:cTn id="1" dur="indefinite" restart="never" nodeType="tmRoot"/>
      </p:par>
    </p:tnLst>
  </p:timing>
</p:sld>
</file>

<file path=ppt/theme/theme1.xml><?xml version="1.0" encoding="utf-8"?>
<a:theme xmlns:a="http://schemas.openxmlformats.org/drawingml/2006/main" name="devteach-template">
  <a:themeElements>
    <a:clrScheme name="">
      <a:dk1>
        <a:srgbClr val="808080"/>
      </a:dk1>
      <a:lt1>
        <a:srgbClr val="FFFFFF"/>
      </a:lt1>
      <a:dk2>
        <a:srgbClr val="000000"/>
      </a:dk2>
      <a:lt2>
        <a:srgbClr val="000000"/>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B2B2B2"/>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devteach-template</Template>
  <TotalTime>406</TotalTime>
  <Words>307</Words>
  <Application>Microsoft PowerPoint</Application>
  <PresentationFormat>On-screen Show (4:3)</PresentationFormat>
  <Paragraphs>62</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devteach-template</vt:lpstr>
      <vt:lpstr>Queuing and Caching to Scalability</vt:lpstr>
      <vt:lpstr>Performance</vt:lpstr>
      <vt:lpstr>Scalability</vt:lpstr>
      <vt:lpstr>Is 20 Requests per Second Enough?</vt:lpstr>
      <vt:lpstr>Scaling</vt:lpstr>
      <vt:lpstr>Database Bottleneck</vt:lpstr>
      <vt:lpstr>Considerations for Caching</vt:lpstr>
      <vt:lpstr>Queuing</vt:lpstr>
      <vt:lpstr>Slide 9</vt:lpstr>
      <vt:lpstr>Recommendations</vt:lpstr>
      <vt:lpstr>Questions</vt:lpstr>
    </vt:vector>
  </TitlesOfParts>
  <Company>JamesKovacs.com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Queuing and Caching to Scalability</dc:title>
  <dc:creator>James Kovacs</dc:creator>
  <cp:lastModifiedBy>James Kovacs</cp:lastModifiedBy>
  <cp:revision>35</cp:revision>
  <dcterms:created xsi:type="dcterms:W3CDTF">2007-11-12T04:48:15Z</dcterms:created>
  <dcterms:modified xsi:type="dcterms:W3CDTF">2007-11-29T06:36:04Z</dcterms:modified>
</cp:coreProperties>
</file>